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0"/>
  </p:notesMasterIdLst>
  <p:handoutMasterIdLst>
    <p:handoutMasterId r:id="rId21"/>
  </p:handoutMasterIdLst>
  <p:sldIdLst>
    <p:sldId id="641" r:id="rId2"/>
    <p:sldId id="642" r:id="rId3"/>
    <p:sldId id="643" r:id="rId4"/>
    <p:sldId id="646" r:id="rId5"/>
    <p:sldId id="672" r:id="rId6"/>
    <p:sldId id="664" r:id="rId7"/>
    <p:sldId id="686" r:id="rId8"/>
    <p:sldId id="669" r:id="rId9"/>
    <p:sldId id="681" r:id="rId10"/>
    <p:sldId id="685" r:id="rId11"/>
    <p:sldId id="689" r:id="rId12"/>
    <p:sldId id="682" r:id="rId13"/>
    <p:sldId id="690" r:id="rId14"/>
    <p:sldId id="691" r:id="rId15"/>
    <p:sldId id="687" r:id="rId16"/>
    <p:sldId id="688" r:id="rId17"/>
    <p:sldId id="674" r:id="rId18"/>
    <p:sldId id="570" r:id="rId19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ułek, Katarzyna" initials="S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0000"/>
    <a:srgbClr val="990033"/>
    <a:srgbClr val="FF3399"/>
    <a:srgbClr val="FFFF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85" autoAdjust="0"/>
    <p:restoredTop sz="94628" autoAdjust="0"/>
  </p:normalViewPr>
  <p:slideViewPr>
    <p:cSldViewPr>
      <p:cViewPr>
        <p:scale>
          <a:sx n="77" d="100"/>
          <a:sy n="77" d="100"/>
        </p:scale>
        <p:origin x="-142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23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E97A6D-717B-4B0C-8321-F645D3D54D88}" type="datetimeFigureOut">
              <a:rPr lang="pl-PL" smtClean="0"/>
              <a:pPr/>
              <a:t>2019-06-11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82739E-6B94-4DD1-87AE-F85025F07E6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854771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3A398A-D410-4C0E-9C02-AC70AD35B6CD}" type="datetimeFigureOut">
              <a:rPr lang="pl-PL" smtClean="0"/>
              <a:pPr/>
              <a:t>2019-06-11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263BD5-7157-4612-87D2-1D8B41E6AE1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363911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263BD5-7157-4612-87D2-1D8B41E6AE1C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133554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5904-0EE7-4A3B-99C4-19B58C6172D9}" type="datetimeFigureOut">
              <a:rPr lang="pl-PL" smtClean="0"/>
              <a:pPr/>
              <a:t>2019-06-11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816B-F919-415C-AD39-C4CECB62E6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5904-0EE7-4A3B-99C4-19B58C6172D9}" type="datetimeFigureOut">
              <a:rPr lang="pl-PL" smtClean="0"/>
              <a:pPr/>
              <a:t>2019-06-11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816B-F919-415C-AD39-C4CECB62E6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5904-0EE7-4A3B-99C4-19B58C6172D9}" type="datetimeFigureOut">
              <a:rPr lang="pl-PL" smtClean="0"/>
              <a:pPr/>
              <a:t>2019-06-11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816B-F919-415C-AD39-C4CECB62E6D7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5904-0EE7-4A3B-99C4-19B58C6172D9}" type="datetimeFigureOut">
              <a:rPr lang="pl-PL" smtClean="0"/>
              <a:pPr/>
              <a:t>2019-06-11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816B-F919-415C-AD39-C4CECB62E6D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5904-0EE7-4A3B-99C4-19B58C6172D9}" type="datetimeFigureOut">
              <a:rPr lang="pl-PL" smtClean="0"/>
              <a:pPr/>
              <a:t>2019-06-11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816B-F919-415C-AD39-C4CECB62E6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5904-0EE7-4A3B-99C4-19B58C6172D9}" type="datetimeFigureOut">
              <a:rPr lang="pl-PL" smtClean="0"/>
              <a:pPr/>
              <a:t>2019-06-11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816B-F919-415C-AD39-C4CECB62E6D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5904-0EE7-4A3B-99C4-19B58C6172D9}" type="datetimeFigureOut">
              <a:rPr lang="pl-PL" smtClean="0"/>
              <a:pPr/>
              <a:t>2019-06-11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816B-F919-415C-AD39-C4CECB62E6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5904-0EE7-4A3B-99C4-19B58C6172D9}" type="datetimeFigureOut">
              <a:rPr lang="pl-PL" smtClean="0"/>
              <a:pPr/>
              <a:t>2019-06-11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816B-F919-415C-AD39-C4CECB62E6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5904-0EE7-4A3B-99C4-19B58C6172D9}" type="datetimeFigureOut">
              <a:rPr lang="pl-PL" smtClean="0"/>
              <a:pPr/>
              <a:t>2019-06-11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816B-F919-415C-AD39-C4CECB62E6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5904-0EE7-4A3B-99C4-19B58C6172D9}" type="datetimeFigureOut">
              <a:rPr lang="pl-PL" smtClean="0"/>
              <a:pPr/>
              <a:t>2019-06-11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816B-F919-415C-AD39-C4CECB62E6D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5904-0EE7-4A3B-99C4-19B58C6172D9}" type="datetimeFigureOut">
              <a:rPr lang="pl-PL" smtClean="0"/>
              <a:pPr/>
              <a:t>2019-06-11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5816B-F919-415C-AD39-C4CECB62E6D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3785904-0EE7-4A3B-99C4-19B58C6172D9}" type="datetimeFigureOut">
              <a:rPr lang="pl-PL" smtClean="0"/>
              <a:pPr/>
              <a:t>2019-06-11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E75816B-F919-415C-AD39-C4CECB62E6D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836712"/>
            <a:ext cx="7961538" cy="5235494"/>
          </a:xfrm>
        </p:spPr>
        <p:txBody>
          <a:bodyPr>
            <a:noAutofit/>
          </a:bodyPr>
          <a:lstStyle/>
          <a:p>
            <a:pPr marL="0" lvl="0" indent="0" algn="ctr">
              <a:spcAft>
                <a:spcPts val="0"/>
              </a:spcAft>
              <a:buNone/>
            </a:pPr>
            <a:endParaRPr lang="pl-PL" sz="3200" b="1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spcAft>
                <a:spcPts val="0"/>
              </a:spcAft>
              <a:buNone/>
            </a:pPr>
            <a:r>
              <a:rPr lang="pl-PL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Regionalny Program Operacyjny Województwa Zachodniopomorskiego </a:t>
            </a:r>
          </a:p>
          <a:p>
            <a:pPr marL="0" lvl="0" indent="0" algn="ctr">
              <a:spcAft>
                <a:spcPts val="0"/>
              </a:spcAft>
              <a:buNone/>
            </a:pPr>
            <a:r>
              <a:rPr lang="pl-PL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 lata 2014-2020</a:t>
            </a:r>
          </a:p>
          <a:p>
            <a:pPr marL="0" lvl="0" indent="0" algn="ctr">
              <a:spcAft>
                <a:spcPts val="0"/>
              </a:spcAft>
              <a:buNone/>
            </a:pPr>
            <a:endParaRPr lang="pl-PL" sz="3200" b="1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spcAft>
                <a:spcPts val="0"/>
              </a:spcAft>
              <a:buNone/>
            </a:pPr>
            <a:r>
              <a:rPr lang="pl-PL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Działanie 2.15</a:t>
            </a:r>
            <a:endParaRPr lang="pl-PL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spcAft>
                <a:spcPts val="0"/>
              </a:spcAft>
              <a:buNone/>
            </a:pPr>
            <a:r>
              <a:rPr lang="pl-PL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Termomodernizacja </a:t>
            </a:r>
            <a:r>
              <a:rPr lang="pl-PL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budynków jednorodzinnych – Zachodniopomorski Program Antysmogowy</a:t>
            </a:r>
            <a:endParaRPr lang="pl-PL" sz="32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177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2844" y="338328"/>
            <a:ext cx="8786874" cy="6376820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Jeśli nowym źródłem ciepła w lokalu będzie kocioł, to musi być on wyposażony </a:t>
            </a:r>
            <a:r>
              <a:rPr lang="pl-PL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 automatyczny podajnik paliwa (nie dot. kotłów zgazowujących) i nie może posiadać rusztu awaryjnego ani elementów umożliwiających jego zamontowanie</a:t>
            </a:r>
            <a: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(uniemożliwienie </a:t>
            </a:r>
            <a:r>
              <a:rPr lang="pl-PL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współspalania</a:t>
            </a:r>
            <a: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odpadów).</a:t>
            </a:r>
            <a:b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Zastąpienie starego źródła ciepła nowym jest możliwe </a:t>
            </a:r>
            <a:r>
              <a:rPr lang="pl-PL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jedynie</a:t>
            </a:r>
            <a: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 przypadku, gdy podłączenie do sieci ciepłowniczej związane byłoby z nieuzasadnioną budową sieci ciepłowniczej.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376820"/>
          </a:xfrm>
        </p:spPr>
        <p:txBody>
          <a:bodyPr>
            <a:normAutofit/>
          </a:bodyPr>
          <a:lstStyle/>
          <a:p>
            <a:pPr lvl="0"/>
            <a: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Likwidowane piece i kotły opalane paliwem stałym muszą być </a:t>
            </a:r>
            <a:r>
              <a:rPr lang="pl-PL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trwałym wyposażeniem budynku, </a:t>
            </a:r>
            <a:br>
              <a:rPr lang="pl-PL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tj. być trwale związane z podłożem lub ścianą poprzez np. w przypadku pieców (palenisk indywidualnych) przymurowanie, przyspawanie, przynitowanie, przykręcenie, a w przypadku kotłów połączenie </a:t>
            </a:r>
            <a:b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 kominem i instalacją centralnego ogrzewania.</a:t>
            </a:r>
            <a:b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pl-PL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4282" y="338328"/>
            <a:ext cx="8786874" cy="6305382"/>
          </a:xfrm>
        </p:spPr>
        <p:txBody>
          <a:bodyPr>
            <a:normAutofit/>
          </a:bodyPr>
          <a:lstStyle/>
          <a:p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Obowiązkowym warunkiem udziału w projekcie jest przeprowadzenie audytów energetycznych</a:t>
            </a: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które posłużą do weryfikacji faktycznych oszczędności energii i identyfikacji optymalnego zestawu działań zwiększających efektywność energetyczną w danym budynku.</a:t>
            </a:r>
            <a:b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Każdy budynek mieszkalny musi spełniać warunek minimalnej efektywności energetycznej  </a:t>
            </a:r>
            <a:b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poziomie 25%.</a:t>
            </a:r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Projekty z zakresu modernizacji energetycznej zwiększające efektywność energetyczną poniżej 25% nie będą kwalifikowały się do dofinansowania. </a:t>
            </a:r>
            <a:b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4282" y="338328"/>
            <a:ext cx="8715436" cy="6305382"/>
          </a:xfrm>
        </p:spPr>
        <p:txBody>
          <a:bodyPr>
            <a:normAutofit fontScale="90000"/>
          </a:bodyPr>
          <a:lstStyle/>
          <a:p>
            <a:pPr algn="l"/>
            <a:r>
              <a:rPr lang="pl-PL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Zakres jednostkowego projektu: </a:t>
            </a:r>
            <a:br>
              <a:rPr lang="pl-PL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Częściowa termomodernizacja budynku jednorodzinnego wraz z likwidacją istniejącego źródła ciepła opartego o spalanie węgla </a:t>
            </a:r>
            <a: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(piec/kocioł węglowy) i </a:t>
            </a:r>
            <a:r>
              <a:rPr lang="pl-PL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podłączenie do istniejącej sieci ciepłowniczej</a:t>
            </a:r>
            <a: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lub </a:t>
            </a:r>
            <a:r>
              <a:rPr lang="pl-PL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zastąpienie zlikwidowanego źródła nową jedn. wytwarzania energii </a:t>
            </a:r>
            <a: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(w pierwszej kolejności ze spalania gazu, w drugiej innymi źródłami ciepła spełniającymi normy).</a:t>
            </a:r>
            <a:b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Częściowa termomodernizacja obejmuje:</a:t>
            </a:r>
            <a: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izolację cieplną ścian (w tym wymiana stolarki okiennej i drzwiowej) i modernizację instalacji centralnego ogrzewania.</a:t>
            </a:r>
            <a:b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Oznacza to wykonanie wszystkich zaleceń określonych w audycie energetycznym i osiągnięcie efektywności energetycznej </a:t>
            </a:r>
            <a:b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EPH+W</a:t>
            </a:r>
            <a: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150 maks. </a:t>
            </a:r>
            <a:r>
              <a:rPr lang="pl-PL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kWh</a:t>
            </a:r>
            <a: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/m2 na rok.</a:t>
            </a:r>
            <a:b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Grant 25.000,00 zł + 1.500,00 zł audyt energetyczny.</a:t>
            </a:r>
            <a:br>
              <a:rPr lang="pl-PL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4282" y="338328"/>
            <a:ext cx="8786874" cy="6376820"/>
          </a:xfrm>
        </p:spPr>
        <p:txBody>
          <a:bodyPr>
            <a:normAutofit/>
          </a:bodyPr>
          <a:lstStyle/>
          <a:p>
            <a:pPr algn="l"/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pl-PL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Pełna termomodernizacja budynku jednorodzinnego wraz z likwidacją istniejącego źródła ciepła opartego o spalanie węgla </a:t>
            </a: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(piec/kocioł węglowy) i </a:t>
            </a:r>
            <a:r>
              <a:rPr lang="pl-PL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podłączenie do istniejącej sieci ciepłowniczej</a:t>
            </a: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lub </a:t>
            </a:r>
            <a:r>
              <a:rPr lang="pl-PL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zastąpienie zlikwidowanego źródła nową jedn. wytwarzania energii </a:t>
            </a: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(w pierwszej kolejności ze spalania gazu, w drugiej innymi źródłami ciepła spełniającymi normy).</a:t>
            </a:r>
            <a:b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Pełna termomodernizacja obejmuje: </a:t>
            </a: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izolację cieplną ścian (w tym wymiana stolarki okiennej i drzwiowej), stropu (w tym dachu)  </a:t>
            </a:r>
            <a:b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podłogi oraz modernizację instalacji centralnego ogrzewania.</a:t>
            </a:r>
            <a:b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Oznacza to wykonanie wszystkich zaleceń określonych w audycie energetycznym i osiągnięcie efektywności energetycznej </a:t>
            </a:r>
            <a:b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EPH+W</a:t>
            </a: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150 maks. </a:t>
            </a:r>
            <a:r>
              <a:rPr lang="pl-PL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kWh</a:t>
            </a: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/m2 na rok.</a:t>
            </a:r>
            <a:b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Grant 50.000,00 zł + 1.500,00 zł audyt energetyczny.</a:t>
            </a:r>
            <a:br>
              <a:rPr lang="pl-PL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pl-PL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5720" y="338328"/>
            <a:ext cx="8643998" cy="6376820"/>
          </a:xfrm>
        </p:spPr>
        <p:txBody>
          <a:bodyPr>
            <a:noAutofit/>
          </a:bodyPr>
          <a:lstStyle/>
          <a:p>
            <a:pPr lvl="0" algn="l"/>
            <a:r>
              <a:rPr lang="pl-PL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Koszty </a:t>
            </a:r>
            <a:r>
              <a:rPr lang="pl-PL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kwalifikowalne</a:t>
            </a:r>
            <a:r>
              <a:rPr lang="pl-PL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pokrycie kosztów wykonania demontażu indywidualnych kotłowni lub palenisk węglowych;</a:t>
            </a:r>
            <a:b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pokrycie kosztów zakupu i montażu nowego źródła ogrzewania, przy czym źródło to powinno być fabrycznie nowe (nieużywane) </a:t>
            </a:r>
            <a:b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z gwarancją;</a:t>
            </a:r>
            <a:b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wykonanie wewnętrznej instalacji </a:t>
            </a:r>
            <a:r>
              <a:rPr lang="pl-PL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c.o</a:t>
            </a: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lub instalacji gazowej lub instalacji elektrycznej - w przypadku likwidacji palenisk indywidualnych;</a:t>
            </a:r>
            <a:b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4) pokrycie kosztów nabycia materiałów lub robót budowlanych, pod warunkiem istnienia bezpośredniego związku z celami przedsięwzięcia objętego wsparciem;</a:t>
            </a:r>
            <a: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pl-PL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4282" y="338328"/>
            <a:ext cx="8715436" cy="6305382"/>
          </a:xfrm>
        </p:spPr>
        <p:txBody>
          <a:bodyPr>
            <a:normAutofit/>
          </a:bodyPr>
          <a:lstStyle/>
          <a:p>
            <a:pPr algn="l"/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5) pokrycie kosztów modernizacji systemu odprowadzania spalin niezbędnego do prawidłowego funkcjonowania nowego źródła ogrzewania;</a:t>
            </a:r>
            <a:b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6) pokrycie kosztów podłączenia do sieci ciepłowniczej w zakresie wykonania wewnętrznej instalacji centralnego ogrzewania oraz ciepłej wody użytkowej, wraz z urządzeniami węzła cieplnego, o ile urządzenia węzła cieplnego pozostaną własnością zgłaszającego;</a:t>
            </a:r>
            <a:b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7) wykonanie zaleceń określonych w audycie energetycznym, aby osiągnąć efektywność energetyczną na poziomie </a:t>
            </a:r>
            <a:r>
              <a:rPr lang="pl-PL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EPH+W</a:t>
            </a: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maksymalnie 150 </a:t>
            </a:r>
            <a:r>
              <a:rPr lang="pl-PL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kWh</a:t>
            </a: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/m2 na rok;</a:t>
            </a:r>
            <a:b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8) pokrycie kosztów dokumentacji technicznej, projektu oraz opinii kominiarskiej.</a:t>
            </a:r>
            <a:b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pl-PL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5720" y="338328"/>
            <a:ext cx="8643998" cy="6233944"/>
          </a:xfrm>
        </p:spPr>
        <p:txBody>
          <a:bodyPr>
            <a:normAutofit/>
          </a:bodyPr>
          <a:lstStyle/>
          <a:p>
            <a:pPr marL="514350" indent="-514350" algn="l"/>
            <a:r>
              <a:rPr lang="pl-PL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Trwałość projektu: </a:t>
            </a:r>
            <a:br>
              <a:rPr lang="pl-PL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 lat </a:t>
            </a: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 daty płatności końcowej dla Gminy</a:t>
            </a:r>
            <a:b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Oznacza to, że w okresie tym </a:t>
            </a:r>
            <a:r>
              <a:rPr lang="pl-PL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nie może </a:t>
            </a: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zajść którakolwiek z okoliczności:</a:t>
            </a:r>
            <a:b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a) wprowadzanie nieuprawnionych modyfikacji kotła umożliwiającego spalanie odpadów,</a:t>
            </a:r>
            <a:b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b) likwidacji/sprzedaży sfinansowanego źródła ciepła,</a:t>
            </a:r>
            <a:b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c) przeprowadzenia modernizacji mających wpływ na zmniejszenie efektywności energetycznej budynku.</a:t>
            </a:r>
            <a:br>
              <a:rPr lang="pl-PL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pl-PL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AFF45-C9AB-47FA-8F05-961AB67F34BC}" type="slidenum">
              <a:rPr lang="pl-PL" smtClean="0"/>
              <a:pPr/>
              <a:t>18</a:t>
            </a:fld>
            <a:endParaRPr lang="pl-PL" dirty="0"/>
          </a:p>
        </p:txBody>
      </p:sp>
      <p:sp>
        <p:nvSpPr>
          <p:cNvPr id="11" name="Prostokąt 10"/>
          <p:cNvSpPr/>
          <p:nvPr/>
        </p:nvSpPr>
        <p:spPr>
          <a:xfrm>
            <a:off x="1714480" y="3214686"/>
            <a:ext cx="5832646" cy="1143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1785918" y="3214686"/>
            <a:ext cx="56886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r>
              <a:rPr lang="pl-PL" sz="2800" b="1" dirty="0" smtClean="0">
                <a:latin typeface="Times New Roman" pitchFamily="18" charset="0"/>
                <a:cs typeface="Times New Roman" pitchFamily="18" charset="0"/>
              </a:rPr>
              <a:t>Dziękujemy</a:t>
            </a:r>
            <a:r>
              <a:rPr lang="pl-PL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800" b="1" dirty="0" smtClean="0">
                <a:latin typeface="Times New Roman" pitchFamily="18" charset="0"/>
                <a:cs typeface="Times New Roman" pitchFamily="18" charset="0"/>
              </a:rPr>
              <a:t>za uwagę! </a:t>
            </a:r>
          </a:p>
          <a:p>
            <a:pPr algn="ctr"/>
            <a:endParaRPr lang="pl-PL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1547664" y="1988840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pl-PL" b="1" dirty="0" smtClean="0">
              <a:latin typeface="Georgia" panose="02040502050405020303" pitchFamily="18" charset="0"/>
            </a:endParaRPr>
          </a:p>
        </p:txBody>
      </p:sp>
      <p:sp>
        <p:nvSpPr>
          <p:cNvPr id="18" name="pole tekstowe 17"/>
          <p:cNvSpPr txBox="1"/>
          <p:nvPr/>
        </p:nvSpPr>
        <p:spPr>
          <a:xfrm>
            <a:off x="4211960" y="211507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28214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146456"/>
          </a:xfrm>
        </p:spPr>
        <p:txBody>
          <a:bodyPr>
            <a:normAutofit/>
          </a:bodyPr>
          <a:lstStyle/>
          <a:p>
            <a:pPr lvl="0"/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Alokacja środków i poziom </a:t>
            </a:r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dofinansowania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916832"/>
            <a:ext cx="7976812" cy="4441126"/>
          </a:xfrm>
        </p:spPr>
        <p:txBody>
          <a:bodyPr>
            <a:noAutofit/>
          </a:bodyPr>
          <a:lstStyle/>
          <a:p>
            <a:pPr marL="0" lvl="0" indent="0" algn="ctr">
              <a:spcAft>
                <a:spcPts val="0"/>
              </a:spcAft>
              <a:buNone/>
            </a:pPr>
            <a:endParaRPr lang="pl-PL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Aft>
                <a:spcPts val="0"/>
              </a:spcAft>
              <a:buNone/>
            </a:pPr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Kwota </a:t>
            </a:r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środków przeznaczonych na dofinansowanie projektów w ramach </a:t>
            </a:r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konkursu </a:t>
            </a:r>
          </a:p>
          <a:p>
            <a:pPr marL="0" lvl="0" indent="0">
              <a:spcAft>
                <a:spcPts val="0"/>
              </a:spcAft>
              <a:buNone/>
            </a:pPr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- 19.327.500,00 PLN</a:t>
            </a:r>
            <a:endParaRPr lang="pl-PL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Aft>
                <a:spcPts val="0"/>
              </a:spcAft>
              <a:buNone/>
            </a:pPr>
            <a:endParaRPr lang="pl-PL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Aft>
                <a:spcPts val="0"/>
              </a:spcAft>
              <a:buNone/>
            </a:pP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ramach </a:t>
            </a: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konkursu </a:t>
            </a:r>
            <a:r>
              <a:rPr lang="pl-PL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 </a:t>
            </a: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ustalono min. wartości </a:t>
            </a:r>
            <a:r>
              <a:rPr lang="pl-PL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całkowitej </a:t>
            </a: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projektu ani min. </a:t>
            </a:r>
            <a:r>
              <a:rPr lang="pl-PL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dopuszczalnej wartości wydatków kwalifikowalnych</a:t>
            </a: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spcAft>
                <a:spcPts val="0"/>
              </a:spcAft>
              <a:buNone/>
            </a:pPr>
            <a:endParaRPr lang="pl-PL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126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052736"/>
            <a:ext cx="7976812" cy="544809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Maks. wartość </a:t>
            </a:r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dofinansowania </a:t>
            </a:r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Gminę</a:t>
            </a:r>
          </a:p>
          <a:p>
            <a:pPr marL="0" lvl="0" indent="0">
              <a:spcAft>
                <a:spcPts val="0"/>
              </a:spcAft>
              <a:buNone/>
            </a:pPr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- 4.600.000,00 </a:t>
            </a:r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PLN </a:t>
            </a:r>
            <a:endParaRPr lang="pl-PL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Aft>
                <a:spcPts val="0"/>
              </a:spcAft>
              <a:buNone/>
            </a:pP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l-PL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wartość obliczona na podstawie stawek jednostkowych razem z wartością dofinansowania kosztów pośrednich jako </a:t>
            </a: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15% </a:t>
            </a:r>
            <a:r>
              <a:rPr lang="pl-PL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kosztów </a:t>
            </a: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bezpośrednich). </a:t>
            </a:r>
          </a:p>
          <a:p>
            <a:pPr marL="0" lvl="0" indent="0">
              <a:spcAft>
                <a:spcPts val="0"/>
              </a:spcAft>
              <a:buNone/>
            </a:pPr>
            <a:endParaRPr lang="pl-PL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Aft>
                <a:spcPts val="0"/>
              </a:spcAft>
              <a:buNone/>
            </a:pPr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Maks. </a:t>
            </a:r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poziom dofinansowania projektu </a:t>
            </a:r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środkami UE </a:t>
            </a:r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(EFRR) wynosi 100% wydatków kwalifikowanych </a:t>
            </a:r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projektu</a:t>
            </a: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28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78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42400"/>
          </a:xfrm>
        </p:spPr>
        <p:txBody>
          <a:bodyPr>
            <a:normAutofit/>
          </a:bodyPr>
          <a:lstStyle/>
          <a:p>
            <a:pPr lvl="0"/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Przedmiot</a:t>
            </a:r>
            <a:r>
              <a:rPr lang="pl-PL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konkursu i warunki dostępu 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928670"/>
            <a:ext cx="8247290" cy="5305792"/>
          </a:xfrm>
        </p:spPr>
        <p:txBody>
          <a:bodyPr>
            <a:noAutofit/>
          </a:bodyPr>
          <a:lstStyle/>
          <a:p>
            <a:pPr marL="0" lvl="0" indent="0">
              <a:spcAft>
                <a:spcPts val="0"/>
              </a:spcAft>
              <a:buNone/>
            </a:pP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Przedmiotem </a:t>
            </a:r>
            <a:r>
              <a:rPr lang="pl-PL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konkursu jest wybór do dofinansowania projektów, które w największym stopniu przyczynią się do osiągnięcia celu szczegółowego </a:t>
            </a: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działania: </a:t>
            </a:r>
          </a:p>
          <a:p>
            <a:pPr marL="0" lvl="0" indent="0" algn="ctr">
              <a:spcAft>
                <a:spcPts val="0"/>
              </a:spcAft>
              <a:buNone/>
            </a:pPr>
            <a:endParaRPr lang="pl-PL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spcAft>
                <a:spcPts val="0"/>
              </a:spcAft>
              <a:buNone/>
            </a:pPr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Zmniejszona </a:t>
            </a:r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energochłonność budynków mieszkaniowych </a:t>
            </a:r>
            <a:endParaRPr lang="pl-PL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spcAft>
                <a:spcPts val="0"/>
              </a:spcAft>
              <a:buNone/>
            </a:pPr>
            <a:endParaRPr lang="pl-PL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Aft>
                <a:spcPts val="0"/>
              </a:spcAft>
              <a:buNone/>
            </a:pP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oraz wpłyną </a:t>
            </a:r>
            <a:r>
              <a:rPr lang="pl-PL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osiągnięcie wskaźników</a:t>
            </a: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Font typeface="Wingdings" pitchFamily="2" charset="2"/>
              <a:buChar char="§"/>
            </a:pPr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spadek </a:t>
            </a:r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emisji </a:t>
            </a:r>
            <a:r>
              <a:rPr lang="pl-PL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pyłów</a:t>
            </a:r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[Mg/rok], </a:t>
            </a:r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>
              <a:spcAft>
                <a:spcPts val="0"/>
              </a:spcAft>
              <a:buFont typeface="Wingdings" pitchFamily="2" charset="2"/>
              <a:buChar char="§"/>
            </a:pPr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szacowany </a:t>
            </a:r>
            <a:r>
              <a:rPr lang="pl-P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roczny spadek emisji gazów cieplarnianych [tony równoważnika CO2</a:t>
            </a:r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60761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401080" cy="6376820"/>
          </a:xfrm>
        </p:spPr>
        <p:txBody>
          <a:bodyPr>
            <a:normAutofit/>
          </a:bodyPr>
          <a:lstStyle/>
          <a:p>
            <a:pPr algn="l"/>
            <a: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Dofinansowane będą  przedsięwzięcia inwestycyjne z zakresu </a:t>
            </a:r>
            <a:r>
              <a:rPr lang="pl-PL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modernizacji energetycznej budynków jednorodzinnych wraz z wymianą źródła ciepła na mniej emisyjną.</a:t>
            </a:r>
            <a: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Projekt może dotyczyć </a:t>
            </a:r>
            <a:r>
              <a:rPr lang="pl-PL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jedynie likwidacji źródeł ciepła opartego o spalanie węgla (piece lub kotły węglowe) </a:t>
            </a:r>
            <a:br>
              <a:rPr lang="pl-PL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podłączenia do istniejącej sieci ciepłowniczej </a:t>
            </a:r>
            <a: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lub </a:t>
            </a:r>
            <a:r>
              <a:rPr lang="pl-PL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zastąpienia zlikwidowanego źródła nową jednostką </a:t>
            </a:r>
            <a: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wytwarzania energii cieplnej (w pierwszej kolejności na jednostkę wytwarzającą energię ze spalania </a:t>
            </a:r>
            <a:r>
              <a:rPr lang="pl-PL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gazu</a:t>
            </a:r>
            <a: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dot. obszarów zgazyfikowanych).</a:t>
            </a:r>
            <a:b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pl-PL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5720" y="338328"/>
            <a:ext cx="8401080" cy="6305382"/>
          </a:xfrm>
        </p:spPr>
        <p:txBody>
          <a:bodyPr>
            <a:noAutofit/>
          </a:bodyPr>
          <a:lstStyle/>
          <a:p>
            <a:pPr algn="l"/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Beneficjentem przyznawanej pomocy są </a:t>
            </a:r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gminy</a:t>
            </a: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Odbiorcami końcowymi projektu są m.in. mieszkańcy, osoby fizyczne </a:t>
            </a: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ubiegająca się o przyznanie grantu, legitymujące się tytułem prawnym do nieruchomości (budynków jednorodzinnych), wynikającym z:</a:t>
            </a:r>
            <a:b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prawa własności, </a:t>
            </a:r>
            <a:b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prawa użytkowania wieczystego,</a:t>
            </a:r>
            <a:b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ograniczonego prawa rzeczowego lub stosunku zobowiązaniowego.</a:t>
            </a:r>
            <a:b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Uwaga! Nie ma możliwości uzyskania grantu na budynki jednorodzinne, w których prowadzona jest działalność gosp.!</a:t>
            </a:r>
            <a: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4282" y="338328"/>
            <a:ext cx="8643998" cy="6376820"/>
          </a:xfrm>
        </p:spPr>
        <p:txBody>
          <a:bodyPr>
            <a:normAutofit/>
          </a:bodyPr>
          <a:lstStyle/>
          <a:p>
            <a:r>
              <a:rPr lang="pl-PL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Budynek jednorodzinny </a:t>
            </a:r>
            <a:br>
              <a:rPr lang="pl-PL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Budynek wolnostojący albo budynek w zabudowie bliźniaczej, szeregowej lub grupowej, służący zaspokajaniu potrzeb mieszkaniowych, stanowiący konstrukcyjnie samodzielną całość, w którym dopuszcza się wydzielenie nie więcej niż 2 </a:t>
            </a:r>
            <a:r>
              <a:rPr lang="pl-PL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lokali </a:t>
            </a:r>
            <a:r>
              <a:rPr lang="pl-PL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mieszkalnych.</a:t>
            </a:r>
            <a: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pl-PL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5720" y="338328"/>
            <a:ext cx="8643998" cy="6305382"/>
          </a:xfrm>
        </p:spPr>
        <p:txBody>
          <a:bodyPr>
            <a:noAutofit/>
          </a:bodyPr>
          <a:lstStyle/>
          <a:p>
            <a:pPr algn="l"/>
            <a:r>
              <a:rPr lang="pl-PL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Forma dofinansowania</a:t>
            </a:r>
            <a:br>
              <a:rPr lang="pl-PL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Grant z Gminy na realizację zadania z zakresu ochrony środowiska obejmujący </a:t>
            </a:r>
            <a:r>
              <a:rPr lang="pl-PL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pełną lub częściową termomodernizację </a:t>
            </a:r>
            <a: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budynku jednorodzinnego </a:t>
            </a:r>
            <a:r>
              <a:rPr lang="pl-PL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wraz z trwałą zmianą systemu ogrzewania opartego na paliwie stałym</a:t>
            </a:r>
            <a: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polegającą na (wg hierarchii):</a:t>
            </a:r>
            <a:b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podłączeniu do sieci ciepłowniczej,</a:t>
            </a:r>
            <a:br>
              <a:rPr lang="pl-PL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zainstalowaniu ogrzewania gazowego,</a:t>
            </a:r>
            <a:br>
              <a:rPr lang="pl-PL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zainstalowaniu innych rodzajów źródeł ciepła: </a:t>
            </a:r>
            <a: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a) ogrzewania </a:t>
            </a:r>
            <a:r>
              <a:rPr lang="pl-PL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elektrycznego,</a:t>
            </a:r>
            <a: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b) ogrzewania </a:t>
            </a:r>
            <a:r>
              <a:rPr lang="pl-PL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olejowego,</a:t>
            </a:r>
            <a: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c) ogrzewania opartego na </a:t>
            </a:r>
            <a:r>
              <a:rPr lang="pl-PL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odnawialnych źródłach energii,</a:t>
            </a:r>
            <a: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d) ogrzewania opartego na </a:t>
            </a:r>
            <a:r>
              <a:rPr lang="pl-PL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paliwie stałym o niskiej emisyjności (spełniającego tzw. normę </a:t>
            </a:r>
            <a:r>
              <a:rPr lang="pl-PL" sz="2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ekoprojekt</a:t>
            </a:r>
            <a:r>
              <a:rPr lang="pl-PL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pl-PL" sz="2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2844" y="338328"/>
            <a:ext cx="9001156" cy="6305382"/>
          </a:xfrm>
        </p:spPr>
        <p:txBody>
          <a:bodyPr>
            <a:normAutofit fontScale="90000"/>
          </a:bodyPr>
          <a:lstStyle/>
          <a:p>
            <a:pPr algn="l"/>
            <a:r>
              <a:rPr lang="pl-PL" sz="2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Wymogi wynikające z Rozporządzenia Komisji (UE) 2015/1189 z dn. 28.04.2015 r. </a:t>
            </a:r>
            <a:r>
              <a:rPr lang="pl-PL" sz="29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ws</a:t>
            </a:r>
            <a:r>
              <a:rPr lang="pl-PL" sz="2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wykonania dyrektywy Parlamentu Europejskiego i Rady 2009/125/WE w </a:t>
            </a:r>
            <a:r>
              <a:rPr lang="pl-PL" sz="2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odniesieniu do wymogów dotyczących </a:t>
            </a:r>
            <a:r>
              <a:rPr lang="pl-PL" sz="29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ekoprojektu</a:t>
            </a:r>
            <a:r>
              <a:rPr lang="pl-PL" sz="2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dla kotłów na paliwo stałe</a:t>
            </a:r>
            <a:r>
              <a:rPr lang="pl-PL" sz="2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pl-PL" sz="2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Minimalna efektywność energetyczna: </a:t>
            </a:r>
            <a:br>
              <a:rPr lang="pl-PL" sz="2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l-PL" sz="2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75% dla kotłów o znamionowej mocy cieplnej do 20 </a:t>
            </a:r>
            <a:r>
              <a:rPr lang="pl-PL" sz="29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kW</a:t>
            </a:r>
            <a:r>
              <a:rPr lang="pl-PL" sz="2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pl-PL" sz="2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- 77% dla kotłów o znamionowej mocy cieplnej powyżej 20 </a:t>
            </a:r>
            <a:r>
              <a:rPr lang="pl-PL" sz="29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kW</a:t>
            </a:r>
            <a:r>
              <a:rPr lang="pl-PL" sz="2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Maks. emisja tlenku węgla (CO) - 500 mg/</a:t>
            </a:r>
            <a:r>
              <a:rPr lang="pl-PL" sz="29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m³</a:t>
            </a:r>
            <a:r>
              <a:rPr lang="pl-PL" sz="2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pl-PL" sz="2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Maks. emisja organicznych związków gazowych (OGC) </a:t>
            </a:r>
            <a:br>
              <a:rPr lang="pl-PL" sz="2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20 mg/</a:t>
            </a:r>
            <a:r>
              <a:rPr lang="pl-PL" sz="29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m³</a:t>
            </a:r>
            <a:r>
              <a:rPr lang="pl-PL" sz="2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pl-PL" sz="2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Maks. emisja pyłu (PM) - 40 mg/</a:t>
            </a:r>
            <a:r>
              <a:rPr lang="pl-PL" sz="29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m³</a:t>
            </a:r>
            <a:r>
              <a:rPr lang="pl-PL" sz="2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Maks. emisja tlenków azotu (</a:t>
            </a:r>
            <a:r>
              <a:rPr lang="pl-PL" sz="29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NOx</a:t>
            </a:r>
            <a:r>
              <a:rPr lang="pl-PL" sz="2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wyrażonych jako ekwiwalent dwutlenku azotu (NO₂) - 200 mg/</a:t>
            </a:r>
            <a:r>
              <a:rPr lang="pl-PL" sz="29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m³</a:t>
            </a:r>
            <a:r>
              <a:rPr lang="pl-PL" sz="2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dla kotłów na biomasę, 350 mg/</a:t>
            </a:r>
            <a:r>
              <a:rPr lang="pl-PL" sz="29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m³</a:t>
            </a:r>
            <a:r>
              <a:rPr lang="pl-PL" sz="2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dla kotłów na paliwa kopalne. </a:t>
            </a:r>
            <a:r>
              <a:rPr lang="pl-PL" sz="29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29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ształt fali">
  <a:themeElements>
    <a:clrScheme name="Kształt fal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Kształt fal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ształt fal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6073</TotalTime>
  <Words>328</Words>
  <Application>Microsoft Office PowerPoint</Application>
  <PresentationFormat>Pokaz na ekranie (4:3)</PresentationFormat>
  <Paragraphs>42</Paragraphs>
  <Slides>18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19" baseType="lpstr">
      <vt:lpstr>Kształt fali</vt:lpstr>
      <vt:lpstr>Slajd 1</vt:lpstr>
      <vt:lpstr> Alokacja środków i poziom dofinansowania</vt:lpstr>
      <vt:lpstr>Slajd 3</vt:lpstr>
      <vt:lpstr>Przedmiot konkursu i warunki dostępu </vt:lpstr>
      <vt:lpstr>Dofinansowane będą  przedsięwzięcia inwestycyjne z zakresu modernizacji energetycznej budynków jednorodzinnych wraz z wymianą źródła ciepła na mniej emisyjną.  Projekt może dotyczyć jedynie likwidacji źródeł ciepła opartego o spalanie węgla (piece lub kotły węglowe)  i podłączenia do istniejącej sieci ciepłowniczej lub zastąpienia zlikwidowanego źródła nową jednostką wytwarzania energii cieplnej (w pierwszej kolejności na jednostkę wytwarzającą energię ze spalania gazu – dot. obszarów zgazyfikowanych). </vt:lpstr>
      <vt:lpstr> Beneficjentem przyznawanej pomocy są gminy.   Odbiorcami końcowymi projektu są m.in. mieszkańcy, osoby fizyczne ubiegająca się o przyznanie grantu, legitymujące się tytułem prawnym do nieruchomości (budynków jednorodzinnych), wynikającym z:  - prawa własności,   - prawa użytkowania wieczystego,  - ograniczonego prawa rzeczowego lub stosunku zobowiązaniowego.  Uwaga! Nie ma możliwości uzyskania grantu na budynki jednorodzinne, w których prowadzona jest działalność gosp.! </vt:lpstr>
      <vt:lpstr>Budynek jednorodzinny   Budynek wolnostojący albo budynek w zabudowie bliźniaczej, szeregowej lub grupowej, służący zaspokajaniu potrzeb mieszkaniowych, stanowiący konstrukcyjnie samodzielną całość, w którym dopuszcza się wydzielenie nie więcej niż 2 lokali mieszkalnych. </vt:lpstr>
      <vt:lpstr>Forma dofinansowania  Grant z Gminy na realizację zadania z zakresu ochrony środowiska obejmujący pełną lub częściową termomodernizację budynku jednorodzinnego wraz z trwałą zmianą systemu ogrzewania opartego na paliwie stałym, polegającą na (wg hierarchii): 1) podłączeniu do sieci ciepłowniczej, 2) zainstalowaniu ogrzewania gazowego, 3) zainstalowaniu innych rodzajów źródeł ciepła:      a) ogrzewania elektrycznego,     b) ogrzewania olejowego,     c) ogrzewania opartego na odnawialnych źródłach energii,     d) ogrzewania opartego na paliwie stałym o niskiej emisyjności (spełniającego tzw. normę ekoprojekt).</vt:lpstr>
      <vt:lpstr> Wymogi wynikające z Rozporządzenia Komisji (UE) 2015/1189 z dn. 28.04.2015 r. ws. wykonania dyrektywy Parlamentu Europejskiego i Rady 2009/125/WE w odniesieniu do wymogów dotyczących ekoprojektu dla kotłów na paliwo stałe:   1) Minimalna efektywność energetyczna:  - 75% dla kotłów o znamionowej mocy cieplnej do 20 kW,  - 77% dla kotłów o znamionowej mocy cieplnej powyżej 20 kW 2) Maks. emisja tlenku węgla (CO) - 500 mg/m³   3) Maks. emisja organicznych związków gazowych (OGC)  – 20 mg/m³  4) Maks. emisja pyłu (PM) - 40 mg/m³  5) Maks. emisja tlenków azotu (NOx) wyrażonych jako ekwiwalent dwutlenku azotu (NO₂) - 200 mg/m³ dla kotłów na biomasę, 350 mg/m³ dla kotłów na paliwa kopalne.   </vt:lpstr>
      <vt:lpstr>Jeśli nowym źródłem ciepła w lokalu będzie kocioł, to musi być on wyposażony w automatyczny podajnik paliwa (nie dot. kotłów zgazowujących) i nie może posiadać rusztu awaryjnego ani elementów umożliwiających jego zamontowanie (uniemożliwienie współspalania odpadów).  Zastąpienie starego źródła ciepła nowym jest możliwe jedynie w przypadku, gdy podłączenie do sieci ciepłowniczej związane byłoby z nieuzasadnioną budową sieci ciepłowniczej.</vt:lpstr>
      <vt:lpstr>Likwidowane piece i kotły opalane paliwem stałym muszą być trwałym wyposażeniem budynku,  tj. być trwale związane z podłożem lub ścianą poprzez np. w przypadku pieców (palenisk indywidualnych) przymurowanie, przyspawanie, przynitowanie, przykręcenie, a w przypadku kotłów połączenie  z kominem i instalacją centralnego ogrzewania. </vt:lpstr>
      <vt:lpstr>Obowiązkowym warunkiem udziału w projekcie jest przeprowadzenie audytów energetycznych, które posłużą do weryfikacji faktycznych oszczędności energii i identyfikacji optymalnego zestawu działań zwiększających efektywność energetyczną w danym budynku.  Każdy budynek mieszkalny musi spełniać warunek minimalnej efektywności energetycznej   na poziomie 25%.  Projekty z zakresu modernizacji energetycznej zwiększające efektywność energetyczną poniżej 25% nie będą kwalifikowały się do dofinansowania.  </vt:lpstr>
      <vt:lpstr>   Zakres jednostkowego projektu:   1) Częściowa termomodernizacja budynku jednorodzinnego wraz z likwidacją istniejącego źródła ciepła opartego o spalanie węgla (piec/kocioł węglowy) i podłączenie do istniejącej sieci ciepłowniczej lub zastąpienie zlikwidowanego źródła nową jedn. wytwarzania energii (w pierwszej kolejności ze spalania gazu, w drugiej innymi źródłami ciepła spełniającymi normy).  Częściowa termomodernizacja obejmuje: izolację cieplną ścian (w tym wymiana stolarki okiennej i drzwiowej) i modernizację instalacji centralnego ogrzewania.  Oznacza to wykonanie wszystkich zaleceń określonych w audycie energetycznym i osiągnięcie efektywności energetycznej  EPH+W 150 maks. kWh/m2 na rok.  Grant 25.000,00 zł + 1.500,00 zł audyt energetyczny.  </vt:lpstr>
      <vt:lpstr>2) Pełna termomodernizacja budynku jednorodzinnego wraz z likwidacją istniejącego źródła ciepła opartego o spalanie węgla (piec/kocioł węglowy) i podłączenie do istniejącej sieci ciepłowniczej lub zastąpienie zlikwidowanego źródła nową jedn. wytwarzania energii (w pierwszej kolejności ze spalania gazu, w drugiej innymi źródłami ciepła spełniającymi normy).  Pełna termomodernizacja obejmuje: izolację cieplną ścian (w tym wymiana stolarki okiennej i drzwiowej), stropu (w tym dachu)   i podłogi oraz modernizację instalacji centralnego ogrzewania.  Oznacza to wykonanie wszystkich zaleceń określonych w audycie energetycznym i osiągnięcie efektywności energetycznej  EPH+W 150 maks. kWh/m2 na rok.  Grant 50.000,00 zł + 1.500,00 zł audyt energetyczny. </vt:lpstr>
      <vt:lpstr>  Koszty kwalifikowalne   1) pokrycie kosztów wykonania demontażu indywidualnych kotłowni lub palenisk węglowych;   2) pokrycie kosztów zakupu i montażu nowego źródła ogrzewania, przy czym źródło to powinno być fabrycznie nowe (nieużywane)  i z gwarancją;   3) wykonanie wewnętrznej instalacji c.o. lub instalacji gazowej lub instalacji elektrycznej - w przypadku likwidacji palenisk indywidualnych;   4) pokrycie kosztów nabycia materiałów lub robót budowlanych, pod warunkiem istnienia bezpośredniego związku z celami przedsięwzięcia objętego wsparciem;    </vt:lpstr>
      <vt:lpstr>5) pokrycie kosztów modernizacji systemu odprowadzania spalin niezbędnego do prawidłowego funkcjonowania nowego źródła ogrzewania;   6) pokrycie kosztów podłączenia do sieci ciepłowniczej w zakresie wykonania wewnętrznej instalacji centralnego ogrzewania oraz ciepłej wody użytkowej, wraz z urządzeniami węzła cieplnego, o ile urządzenia węzła cieplnego pozostaną własnością zgłaszającego;   7) wykonanie zaleceń określonych w audycie energetycznym, aby osiągnąć efektywność energetyczną na poziomie EPH+W maksymalnie 150 kWh/m2 na rok;   8) pokrycie kosztów dokumentacji technicznej, projektu oraz opinii kominiarskiej.  </vt:lpstr>
      <vt:lpstr>Trwałość projektu:   5 lat od daty płatności końcowej dla Gminy  Oznacza to, że w okresie tym nie może zajść którakolwiek z okoliczności:  a) wprowadzanie nieuprawnionych modyfikacji kotła umożliwiającego spalanie odpadów,  b) likwidacji/sprzedaży sfinansowanego źródła ciepła,  c) przeprowadzenia modernizacji mających wpływ na zmniejszenie efektywności energetycznej budynku. </vt:lpstr>
      <vt:lpstr>Slajd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Joanna Grosicka</dc:creator>
  <cp:keywords>17</cp:keywords>
  <cp:lastModifiedBy>pw</cp:lastModifiedBy>
  <cp:revision>620</cp:revision>
  <cp:lastPrinted>2017-07-14T05:48:01Z</cp:lastPrinted>
  <dcterms:created xsi:type="dcterms:W3CDTF">2016-10-03T09:58:31Z</dcterms:created>
  <dcterms:modified xsi:type="dcterms:W3CDTF">2019-06-11T14:21:51Z</dcterms:modified>
</cp:coreProperties>
</file>