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3"/>
  </p:notesMasterIdLst>
  <p:handoutMasterIdLst>
    <p:handoutMasterId r:id="rId24"/>
  </p:handoutMasterIdLst>
  <p:sldIdLst>
    <p:sldId id="614" r:id="rId2"/>
    <p:sldId id="618" r:id="rId3"/>
    <p:sldId id="619" r:id="rId4"/>
    <p:sldId id="621" r:id="rId5"/>
    <p:sldId id="663" r:id="rId6"/>
    <p:sldId id="664" r:id="rId7"/>
    <p:sldId id="670" r:id="rId8"/>
    <p:sldId id="661" r:id="rId9"/>
    <p:sldId id="662" r:id="rId10"/>
    <p:sldId id="671" r:id="rId11"/>
    <p:sldId id="665" r:id="rId12"/>
    <p:sldId id="666" r:id="rId13"/>
    <p:sldId id="622" r:id="rId14"/>
    <p:sldId id="623" r:id="rId15"/>
    <p:sldId id="624" r:id="rId16"/>
    <p:sldId id="625" r:id="rId17"/>
    <p:sldId id="636" r:id="rId18"/>
    <p:sldId id="638" r:id="rId19"/>
    <p:sldId id="639" r:id="rId20"/>
    <p:sldId id="668" r:id="rId21"/>
    <p:sldId id="570" r:id="rId22"/>
  </p:sldIdLst>
  <p:sldSz cx="9144000" cy="6858000" type="screen4x3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ułek, Katarzyna" initials="SK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990000"/>
    <a:srgbClr val="990033"/>
    <a:srgbClr val="FF3399"/>
    <a:srgbClr val="FFFF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8" autoAdjust="0"/>
  </p:normalViewPr>
  <p:slideViewPr>
    <p:cSldViewPr>
      <p:cViewPr>
        <p:scale>
          <a:sx n="77" d="100"/>
          <a:sy n="77" d="100"/>
        </p:scale>
        <p:origin x="-1176" y="2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23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838" y="-84"/>
      </p:cViewPr>
      <p:guideLst>
        <p:guide orient="horz" pos="3127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E97A6D-717B-4B0C-8321-F645D3D54D88}" type="datetimeFigureOut">
              <a:rPr lang="pl-PL" smtClean="0"/>
              <a:pPr/>
              <a:t>2019-06-11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82739E-6B94-4DD1-87AE-F85025F07E6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18547718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3A398A-D410-4C0E-9C02-AC70AD35B6CD}" type="datetimeFigureOut">
              <a:rPr lang="pl-PL" smtClean="0"/>
              <a:pPr/>
              <a:t>2019-06-11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263BD5-7157-4612-87D2-1D8B41E6AE1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13639111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263BD5-7157-4612-87D2-1D8B41E6AE1C}" type="slidenum">
              <a:rPr lang="pl-PL" smtClean="0"/>
              <a:pPr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11335544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85904-0EE7-4A3B-99C4-19B58C6172D9}" type="datetimeFigureOut">
              <a:rPr lang="pl-PL" smtClean="0"/>
              <a:pPr/>
              <a:t>2019-06-11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5816B-F919-415C-AD39-C4CECB62E6D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85904-0EE7-4A3B-99C4-19B58C6172D9}" type="datetimeFigureOut">
              <a:rPr lang="pl-PL" smtClean="0"/>
              <a:pPr/>
              <a:t>2019-06-11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5816B-F919-415C-AD39-C4CECB62E6D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85904-0EE7-4A3B-99C4-19B58C6172D9}" type="datetimeFigureOut">
              <a:rPr lang="pl-PL" smtClean="0"/>
              <a:pPr/>
              <a:t>2019-06-11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5816B-F919-415C-AD39-C4CECB62E6D7}" type="slidenum">
              <a:rPr lang="pl-PL" smtClean="0"/>
              <a:pPr/>
              <a:t>‹#›</a:t>
            </a:fld>
            <a:endParaRPr lang="pl-PL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85904-0EE7-4A3B-99C4-19B58C6172D9}" type="datetimeFigureOut">
              <a:rPr lang="pl-PL" smtClean="0"/>
              <a:pPr/>
              <a:t>2019-06-11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5816B-F919-415C-AD39-C4CECB62E6D7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85904-0EE7-4A3B-99C4-19B58C6172D9}" type="datetimeFigureOut">
              <a:rPr lang="pl-PL" smtClean="0"/>
              <a:pPr/>
              <a:t>2019-06-11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5816B-F919-415C-AD39-C4CECB62E6D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85904-0EE7-4A3B-99C4-19B58C6172D9}" type="datetimeFigureOut">
              <a:rPr lang="pl-PL" smtClean="0"/>
              <a:pPr/>
              <a:t>2019-06-11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5816B-F919-415C-AD39-C4CECB62E6D7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85904-0EE7-4A3B-99C4-19B58C6172D9}" type="datetimeFigureOut">
              <a:rPr lang="pl-PL" smtClean="0"/>
              <a:pPr/>
              <a:t>2019-06-11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5816B-F919-415C-AD39-C4CECB62E6D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85904-0EE7-4A3B-99C4-19B58C6172D9}" type="datetimeFigureOut">
              <a:rPr lang="pl-PL" smtClean="0"/>
              <a:pPr/>
              <a:t>2019-06-11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5816B-F919-415C-AD39-C4CECB62E6D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85904-0EE7-4A3B-99C4-19B58C6172D9}" type="datetimeFigureOut">
              <a:rPr lang="pl-PL" smtClean="0"/>
              <a:pPr/>
              <a:t>2019-06-11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5816B-F919-415C-AD39-C4CECB62E6D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85904-0EE7-4A3B-99C4-19B58C6172D9}" type="datetimeFigureOut">
              <a:rPr lang="pl-PL" smtClean="0"/>
              <a:pPr/>
              <a:t>2019-06-11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5816B-F919-415C-AD39-C4CECB62E6D7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85904-0EE7-4A3B-99C4-19B58C6172D9}" type="datetimeFigureOut">
              <a:rPr lang="pl-PL" smtClean="0"/>
              <a:pPr/>
              <a:t>2019-06-11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5816B-F919-415C-AD39-C4CECB62E6D7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63785904-0EE7-4A3B-99C4-19B58C6172D9}" type="datetimeFigureOut">
              <a:rPr lang="pl-PL" smtClean="0"/>
              <a:pPr/>
              <a:t>2019-06-11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9E75816B-F919-415C-AD39-C4CECB62E6D7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>
          <a:xfrm>
            <a:off x="428596" y="764703"/>
            <a:ext cx="8286807" cy="5450379"/>
          </a:xfrm>
        </p:spPr>
        <p:txBody>
          <a:bodyPr>
            <a:noAutofit/>
          </a:bodyPr>
          <a:lstStyle/>
          <a:p>
            <a:pPr marL="0"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pl-PL" sz="40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Działanie </a:t>
            </a:r>
            <a:r>
              <a:rPr lang="pl-PL" sz="40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2.14</a:t>
            </a:r>
          </a:p>
          <a:p>
            <a:pPr marL="0"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pl-PL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Regionalnego Programu Operacyjnego Województwa Zachodniopomorskiego</a:t>
            </a:r>
          </a:p>
          <a:p>
            <a:pPr marL="0" indent="0" algn="ctr">
              <a:lnSpc>
                <a:spcPct val="115000"/>
              </a:lnSpc>
              <a:spcAft>
                <a:spcPts val="0"/>
              </a:spcAft>
              <a:buNone/>
            </a:pPr>
            <a:endParaRPr lang="pl-PL" sz="2800" dirty="0">
              <a:solidFill>
                <a:schemeClr val="tx1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pl-PL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Poprawa jakości powietrza </a:t>
            </a:r>
            <a:r>
              <a:rPr lang="pl-PL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pl-PL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Zachodniopomorski Program Antysmogowy</a:t>
            </a:r>
            <a:endParaRPr lang="pl-PL" sz="4000" dirty="0">
              <a:solidFill>
                <a:schemeClr val="tx1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  <a:defRPr/>
            </a:pPr>
            <a:endParaRPr lang="pl-PL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17507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>
          <a:xfrm>
            <a:off x="395536" y="1556792"/>
            <a:ext cx="8424936" cy="4464496"/>
          </a:xfrm>
        </p:spPr>
        <p:txBody>
          <a:bodyPr>
            <a:noAutofit/>
          </a:bodyPr>
          <a:lstStyle/>
          <a:p>
            <a:r>
              <a:rPr lang="pl-PL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modernizacja systemu odprowadzania spalin niezbędnego do prawidłowego funkcjonowania nowego źródła ogrzewania;</a:t>
            </a:r>
          </a:p>
          <a:p>
            <a:r>
              <a:rPr lang="pl-PL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podłączenie do sieci ciepłowniczej w zakresie wykonania wewnętrznej instalacji centralnego ogrzewania oraz ciepłej wody użytkowej, wraz z urządzeniami węzła cieplnego, o ile urządzenia węzła cieplnego pozostaną własnością zgłaszających</a:t>
            </a:r>
          </a:p>
          <a:p>
            <a:r>
              <a:rPr lang="pl-PL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dokumentację techniczną, projekt oraz opinię kominiarską</a:t>
            </a:r>
          </a:p>
          <a:p>
            <a:endParaRPr lang="pl-PL" sz="2800" dirty="0"/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Przeznaczenie grantu c.d.</a:t>
            </a:r>
            <a:endParaRPr lang="pl-PL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>
          <a:xfrm>
            <a:off x="214282" y="214290"/>
            <a:ext cx="8929718" cy="6643710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pl-PL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Zmiana systemu ogrzewania </a:t>
            </a:r>
          </a:p>
          <a:p>
            <a:pPr>
              <a:buFontTx/>
              <a:buChar char="-"/>
            </a:pPr>
            <a:r>
              <a:rPr lang="pl-PL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trwała zmiana dotychczasowego systemu ogrzewania opartego na paliwie stałym na </a:t>
            </a:r>
          </a:p>
          <a:p>
            <a:pPr>
              <a:buNone/>
            </a:pPr>
            <a:r>
              <a:rPr lang="pl-PL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(wg hierarchii):</a:t>
            </a:r>
          </a:p>
          <a:p>
            <a:pPr>
              <a:buNone/>
            </a:pPr>
            <a:r>
              <a:rPr lang="pl-PL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pl-PL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podłączenie do sieci ciepłowniczej;</a:t>
            </a:r>
          </a:p>
          <a:p>
            <a:pPr>
              <a:buNone/>
            </a:pPr>
            <a:r>
              <a:rPr lang="pl-PL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pl-PL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ogrzewanie gazowe;</a:t>
            </a:r>
          </a:p>
          <a:p>
            <a:pPr>
              <a:buNone/>
            </a:pPr>
            <a:r>
              <a:rPr lang="pl-PL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c) </a:t>
            </a:r>
            <a:r>
              <a:rPr lang="pl-PL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inne </a:t>
            </a:r>
            <a:r>
              <a:rPr lang="pl-PL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rodzaje </a:t>
            </a:r>
            <a:r>
              <a:rPr lang="pl-PL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żródła</a:t>
            </a:r>
            <a:r>
              <a:rPr lang="pl-PL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enegrii</a:t>
            </a:r>
            <a:r>
              <a:rPr lang="pl-PL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pl-PL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 tym:</a:t>
            </a:r>
          </a:p>
          <a:p>
            <a:pPr>
              <a:buFont typeface="Wingdings" pitchFamily="2" charset="2"/>
              <a:buChar char="v"/>
            </a:pPr>
            <a:r>
              <a:rPr lang="pl-PL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ogrzewanie elektryczne;</a:t>
            </a:r>
          </a:p>
          <a:p>
            <a:pPr>
              <a:buFont typeface="Wingdings" pitchFamily="2" charset="2"/>
              <a:buChar char="v"/>
            </a:pPr>
            <a:r>
              <a:rPr lang="pl-PL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ogrzewanie olejowe;</a:t>
            </a:r>
          </a:p>
          <a:p>
            <a:pPr>
              <a:buFont typeface="Wingdings" pitchFamily="2" charset="2"/>
              <a:buChar char="v"/>
            </a:pPr>
            <a:r>
              <a:rPr lang="pl-PL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ogrzewanie oparte o odnawialne źródła energii;</a:t>
            </a:r>
          </a:p>
          <a:p>
            <a:pPr>
              <a:buFont typeface="Wingdings" pitchFamily="2" charset="2"/>
              <a:buChar char="v"/>
            </a:pPr>
            <a:r>
              <a:rPr lang="pl-PL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ogrzewanie oparte na paliwie stałym o niskiej emisyjności;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>
          <a:xfrm>
            <a:off x="500035" y="1643050"/>
            <a:ext cx="7780366" cy="4483113"/>
          </a:xfrm>
        </p:spPr>
        <p:txBody>
          <a:bodyPr>
            <a:normAutofit fontScale="77500" lnSpcReduction="20000"/>
          </a:bodyPr>
          <a:lstStyle/>
          <a:p>
            <a:r>
              <a:rPr lang="pl-PL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likwidowane piece i kotły opalane paliwem stałym muszą być </a:t>
            </a:r>
            <a:endParaRPr lang="pl-PL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pl-PL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trwałym </a:t>
            </a:r>
            <a:r>
              <a:rPr lang="pl-PL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wyposażeniem budynku</a:t>
            </a:r>
            <a:r>
              <a:rPr lang="pl-PL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(lokalu, pomieszczenia) tj. </a:t>
            </a:r>
            <a:r>
              <a:rPr lang="pl-PL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być trwale związane z podłożem lub ścianą poprzez</a:t>
            </a:r>
            <a:r>
              <a:rPr lang="pl-PL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np. w przypadku pieców (palenisk </a:t>
            </a:r>
            <a:r>
              <a:rPr lang="pl-PL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indywidualnych):</a:t>
            </a:r>
          </a:p>
          <a:p>
            <a:pPr>
              <a:buFont typeface="Wingdings" pitchFamily="2" charset="2"/>
              <a:buChar char="v"/>
            </a:pPr>
            <a:r>
              <a:rPr lang="pl-PL" sz="3200" b="1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przymurowanie</a:t>
            </a:r>
            <a:r>
              <a:rPr lang="pl-PL" sz="3200" b="1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pl-PL" sz="3200" b="1" dirty="0" smtClean="0">
              <a:solidFill>
                <a:srgbClr val="99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pl-PL" sz="3200" b="1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przyspawanie</a:t>
            </a:r>
            <a:r>
              <a:rPr lang="pl-PL" sz="3200" b="1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pl-PL" sz="3200" b="1" dirty="0" smtClean="0">
              <a:solidFill>
                <a:srgbClr val="99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pl-PL" sz="3200" b="1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przynitowanie</a:t>
            </a:r>
            <a:r>
              <a:rPr lang="pl-PL" sz="3200" b="1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pl-PL" sz="3200" b="1" dirty="0" smtClean="0">
              <a:solidFill>
                <a:srgbClr val="99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pl-PL" sz="3200" b="1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przykręcenie, </a:t>
            </a:r>
          </a:p>
          <a:p>
            <a:pPr>
              <a:buFont typeface="Wingdings" pitchFamily="2" charset="2"/>
              <a:buChar char="v"/>
            </a:pPr>
            <a:r>
              <a:rPr lang="pl-PL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pl-PL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 przypadku kotłów </a:t>
            </a:r>
            <a:r>
              <a:rPr lang="pl-PL" sz="3200" b="1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połączone </a:t>
            </a:r>
            <a:r>
              <a:rPr lang="pl-PL" sz="3200" b="1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z kominem i instalacją centralnego ogrzewania</a:t>
            </a:r>
            <a:r>
              <a:rPr lang="pl-PL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pl-PL" dirty="0"/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pl-PL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Zmiana systemu ogrzewania c.d.</a:t>
            </a:r>
            <a:endParaRPr lang="pl-PL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>
          <a:xfrm>
            <a:off x="500034" y="714356"/>
            <a:ext cx="8286808" cy="5736131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  <a:defRPr/>
            </a:pPr>
            <a:r>
              <a:rPr lang="pl-PL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Odbiorcami </a:t>
            </a:r>
            <a:r>
              <a:rPr lang="pl-PL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końcowymi projektu </a:t>
            </a:r>
            <a:r>
              <a:rPr lang="pl-PL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są </a:t>
            </a: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pl-PL" sz="36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osoby fizyczne</a:t>
            </a:r>
            <a:r>
              <a:rPr lang="pl-PL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ubiegające </a:t>
            </a:r>
            <a:r>
              <a:rPr lang="pl-PL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się o przyznanie grantu, </a:t>
            </a:r>
            <a:r>
              <a:rPr lang="pl-PL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legitymujące </a:t>
            </a:r>
            <a:r>
              <a:rPr lang="pl-PL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się tytułem prawnym do nieruchomości, wynikającym </a:t>
            </a:r>
            <a:r>
              <a:rPr lang="pl-PL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z:</a:t>
            </a:r>
          </a:p>
          <a:p>
            <a:pPr marL="0" indent="0">
              <a:spcBef>
                <a:spcPts val="0"/>
              </a:spcBef>
              <a:buNone/>
              <a:defRPr/>
            </a:pPr>
            <a:endParaRPr lang="pl-PL" sz="3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Font typeface="Arial" charset="0"/>
              <a:buChar char="•"/>
              <a:defRPr/>
            </a:pPr>
            <a:r>
              <a:rPr lang="pl-PL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3600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prawa </a:t>
            </a:r>
            <a:r>
              <a:rPr lang="pl-PL" sz="3600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własności, </a:t>
            </a:r>
            <a:endParaRPr lang="pl-PL" sz="3600" dirty="0" smtClean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Font typeface="Arial" charset="0"/>
              <a:buChar char="•"/>
              <a:defRPr/>
            </a:pPr>
            <a:r>
              <a:rPr lang="pl-PL" sz="3600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prawa </a:t>
            </a:r>
            <a:r>
              <a:rPr lang="pl-PL" sz="3600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użytkowania wieczystego, </a:t>
            </a:r>
            <a:endParaRPr lang="pl-PL" sz="3600" dirty="0" smtClean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Font typeface="Arial" charset="0"/>
              <a:buChar char="•"/>
              <a:defRPr/>
            </a:pPr>
            <a:r>
              <a:rPr lang="pl-PL" sz="3600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ograniczonego </a:t>
            </a:r>
            <a:r>
              <a:rPr lang="pl-PL" sz="3600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prawa rzeczowego </a:t>
            </a:r>
            <a:endParaRPr lang="pl-PL" sz="3600" dirty="0" smtClean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Font typeface="Arial" charset="0"/>
              <a:buChar char="•"/>
              <a:defRPr/>
            </a:pPr>
            <a:r>
              <a:rPr lang="pl-PL" sz="3600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lub </a:t>
            </a:r>
            <a:r>
              <a:rPr lang="pl-PL" sz="3600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stosunku </a:t>
            </a:r>
            <a:r>
              <a:rPr lang="pl-PL" sz="3600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zobowiązaniowego.</a:t>
            </a:r>
            <a:endParaRPr lang="pl-PL" sz="3600" b="1" dirty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74217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>
          <a:xfrm>
            <a:off x="428596" y="428604"/>
            <a:ext cx="8175852" cy="5643602"/>
          </a:xfrm>
        </p:spPr>
        <p:txBody>
          <a:bodyPr>
            <a:no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pl-PL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Likwidacji </a:t>
            </a:r>
            <a:r>
              <a:rPr lang="pl-PL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podlega wyłącznie źródło ciepła użytkowego oparte o spalanie węgla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2800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(piece lub kotły węglowe</a:t>
            </a:r>
            <a:r>
              <a:rPr lang="pl-PL" sz="2800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Zastąpienie starego źródła ciepła nowym jest możliwe jedynie w przypadku, gdy podłączenie do sieci ciepłowniczej na danym obszarze związane byłoby z nieuzasadnioną budową sieci ciepłowniczej</a:t>
            </a:r>
            <a:r>
              <a:rPr lang="pl-PL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pl-PL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Przeprowadzenie wymiany źródła ciepła będzie możliwe wyłącznie kiedy budynek będzie spełniał minimalne wymogi w zakresie efektywności energetycznej tj. EPH+W nie więcej niż 150 kWh/m2 na </a:t>
            </a:r>
            <a:r>
              <a:rPr lang="pl-PL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rok.</a:t>
            </a:r>
            <a:endParaRPr lang="pl-PL" sz="2800" b="1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78412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836712"/>
            <a:ext cx="8028880" cy="4896544"/>
          </a:xfrm>
        </p:spPr>
        <p:txBody>
          <a:bodyPr>
            <a:noAutofit/>
          </a:bodyPr>
          <a:lstStyle/>
          <a:p>
            <a:pPr marL="0" indent="0">
              <a:lnSpc>
                <a:spcPct val="115000"/>
              </a:lnSpc>
              <a:buNone/>
            </a:pPr>
            <a:r>
              <a:rPr lang="pl-PL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pl-PL" sz="2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endParaRPr lang="pl-PL" b="1" dirty="0" smtClea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endParaRPr lang="pl-PL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Prostokąt 1"/>
          <p:cNvSpPr/>
          <p:nvPr/>
        </p:nvSpPr>
        <p:spPr>
          <a:xfrm>
            <a:off x="214282" y="1000108"/>
            <a:ext cx="857256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Wspierane nowe jednostki wytwarzania energii cieplnej muszą charakteryzować się obowiązującym od końca 2020 r. minimalnym poziomem efektywności energetycznej i normami emisji zanieczyszczeń, </a:t>
            </a:r>
            <a:r>
              <a:rPr lang="pl-P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które zostały określone w środkach wykonawczych do dyrektywy 2009/125/WE z dnia 21 października 2009 r. ustanawiającej ogólne zasady ustalania </a:t>
            </a:r>
            <a:r>
              <a:rPr lang="pl-PL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wymogów dotyczących </a:t>
            </a:r>
            <a:r>
              <a:rPr lang="pl-PL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ekoprojektu</a:t>
            </a:r>
            <a:r>
              <a:rPr lang="pl-PL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dla produktów związanych z energią.</a:t>
            </a:r>
          </a:p>
        </p:txBody>
      </p:sp>
    </p:spTree>
    <p:extLst>
      <p:ext uri="{BB962C8B-B14F-4D97-AF65-F5344CB8AC3E}">
        <p14:creationId xmlns:p14="http://schemas.microsoft.com/office/powerpoint/2010/main" xmlns="" val="4201068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>
          <a:xfrm>
            <a:off x="214282" y="214290"/>
            <a:ext cx="8643998" cy="6429420"/>
          </a:xfrm>
        </p:spPr>
        <p:txBody>
          <a:bodyPr>
            <a:noAutofit/>
          </a:bodyPr>
          <a:lstStyle/>
          <a:p>
            <a:pPr marL="0" lvl="0" indent="0" algn="ctr">
              <a:spcAft>
                <a:spcPts val="0"/>
              </a:spcAft>
              <a:buNone/>
            </a:pPr>
            <a:r>
              <a:rPr lang="pl-PL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Najważniejsze wymogi dla urządzeń </a:t>
            </a:r>
            <a:endParaRPr lang="pl-PL" sz="3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>
              <a:spcAft>
                <a:spcPts val="0"/>
              </a:spcAft>
              <a:buNone/>
            </a:pPr>
            <a:r>
              <a:rPr lang="pl-PL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wynikające </a:t>
            </a:r>
            <a:r>
              <a:rPr lang="pl-PL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 Rozporządzenia Komisji (UE) </a:t>
            </a:r>
            <a:r>
              <a:rPr lang="pl-PL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2015/1189 z </a:t>
            </a:r>
            <a:r>
              <a:rPr lang="pl-PL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dnia 28 kwietnia </a:t>
            </a:r>
            <a:r>
              <a:rPr lang="pl-PL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2015 r</a:t>
            </a:r>
            <a:r>
              <a:rPr lang="pl-PL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w sprawie wykonania dyrektywy Parlamentu Europejskiego i Rady 2009/125/WE </a:t>
            </a:r>
            <a:r>
              <a:rPr lang="pl-PL" sz="2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 odniesieniu do wymogów dotyczących </a:t>
            </a:r>
            <a:r>
              <a:rPr lang="pl-PL" sz="2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ekoprojektu</a:t>
            </a:r>
            <a:r>
              <a:rPr lang="pl-PL" sz="2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dla kotłów na paliwo stałe: </a:t>
            </a:r>
            <a:endParaRPr lang="pl-PL" sz="25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algn="just">
              <a:spcAft>
                <a:spcPts val="0"/>
              </a:spcAft>
              <a:buAutoNum type="alphaLcParenR"/>
            </a:pPr>
            <a:r>
              <a:rPr lang="pl-PL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Minimalna </a:t>
            </a:r>
            <a:r>
              <a:rPr lang="pl-PL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efektywność </a:t>
            </a:r>
            <a:r>
              <a:rPr lang="pl-PL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energetyczna: 75</a:t>
            </a:r>
            <a:r>
              <a:rPr lang="pl-PL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 dla kotłów o znamionowej mocy cieplnej do 20 kW, </a:t>
            </a:r>
            <a:r>
              <a:rPr lang="pl-PL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77</a:t>
            </a:r>
            <a:r>
              <a:rPr lang="pl-PL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 dla kotłów o znamionowej mocy cieplnej powyżej 20 kW </a:t>
            </a:r>
            <a:endParaRPr lang="pl-PL" sz="25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algn="just">
              <a:spcAft>
                <a:spcPts val="0"/>
              </a:spcAft>
              <a:buAutoNum type="alphaLcParenR"/>
            </a:pPr>
            <a:r>
              <a:rPr lang="pl-PL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Maksymalna </a:t>
            </a:r>
            <a:r>
              <a:rPr lang="pl-PL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emisja tlenku węgla (CO) - 500 mg/m³ </a:t>
            </a:r>
            <a:endParaRPr lang="pl-PL" sz="25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algn="just">
              <a:spcAft>
                <a:spcPts val="0"/>
              </a:spcAft>
              <a:buAutoNum type="alphaLcParenR"/>
            </a:pPr>
            <a:r>
              <a:rPr lang="pl-PL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Maksymalna </a:t>
            </a:r>
            <a:r>
              <a:rPr lang="pl-PL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emisja organicznych związków gazowych (OGC) - 20 mg/m³ </a:t>
            </a:r>
            <a:endParaRPr lang="pl-PL" sz="25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algn="just">
              <a:spcAft>
                <a:spcPts val="0"/>
              </a:spcAft>
              <a:buAutoNum type="alphaLcParenR"/>
            </a:pPr>
            <a:r>
              <a:rPr lang="pl-PL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Maksymalna </a:t>
            </a:r>
            <a:r>
              <a:rPr lang="pl-PL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emisja pyłu (PM) - 40 mg/</a:t>
            </a:r>
            <a:r>
              <a:rPr lang="pl-PL" sz="2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m³</a:t>
            </a:r>
            <a:r>
              <a:rPr lang="pl-PL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pl-PL" sz="25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spcAft>
                <a:spcPts val="0"/>
              </a:spcAft>
              <a:buNone/>
            </a:pPr>
            <a:r>
              <a:rPr lang="pl-PL" sz="2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Maksymalna </a:t>
            </a:r>
            <a:r>
              <a:rPr lang="pl-PL" sz="2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emisja tlenków azotu (</a:t>
            </a:r>
            <a:r>
              <a:rPr lang="pl-PL" sz="2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NOx</a:t>
            </a:r>
            <a:r>
              <a:rPr lang="pl-PL" sz="2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wyrażonych jako ekwiwalent dwutlenku azotu (NO₂) - 200 mg/m³ dla kotłów na biomasę, 350 mg/m³ dla kotłów na paliwa kopalne. </a:t>
            </a:r>
            <a:endParaRPr lang="pl-PL" sz="2500" b="1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0923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pl-PL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Kwalifikowalność</a:t>
            </a:r>
            <a:r>
              <a:rPr lang="pl-PL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wydatków </a:t>
            </a:r>
            <a:r>
              <a:rPr lang="pl-PL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pl-PL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>
          <a:xfrm>
            <a:off x="500034" y="1357298"/>
            <a:ext cx="8032976" cy="5016050"/>
          </a:xfrm>
        </p:spPr>
        <p:txBody>
          <a:bodyPr>
            <a:noAutofit/>
          </a:bodyPr>
          <a:lstStyle/>
          <a:p>
            <a:pPr marL="457200" lvl="0" indent="-457200">
              <a:spcAft>
                <a:spcPts val="0"/>
              </a:spcAft>
              <a:buNone/>
            </a:pPr>
            <a:endParaRPr lang="pl-PL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spcAft>
                <a:spcPts val="0"/>
              </a:spcAft>
              <a:buNone/>
            </a:pPr>
            <a:r>
              <a:rPr lang="pl-PL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Koszty </a:t>
            </a:r>
            <a:r>
              <a:rPr lang="pl-PL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kwalifikowalności</a:t>
            </a:r>
            <a:r>
              <a:rPr lang="pl-PL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poniesione po dacie podpisania umowy;</a:t>
            </a:r>
          </a:p>
          <a:p>
            <a:pPr marL="457200" lvl="0" indent="-457200">
              <a:spcAft>
                <a:spcPts val="0"/>
              </a:spcAft>
              <a:buAutoNum type="arabicPeriod"/>
            </a:pPr>
            <a:endParaRPr lang="pl-PL" sz="1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spcAft>
                <a:spcPts val="0"/>
              </a:spcAft>
              <a:buAutoNum type="arabicPeriod"/>
            </a:pPr>
            <a:endParaRPr lang="pl-PL" sz="1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spcAft>
                <a:spcPts val="0"/>
              </a:spcAft>
              <a:buNone/>
            </a:pPr>
            <a:r>
              <a:rPr lang="pl-PL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Wydatki </a:t>
            </a:r>
            <a:r>
              <a:rPr lang="pl-PL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kwalifikowalne: </a:t>
            </a:r>
          </a:p>
          <a:p>
            <a:pPr marL="457200" lvl="0" indent="-457200">
              <a:spcAft>
                <a:spcPts val="0"/>
              </a:spcAft>
              <a:buFont typeface="Wingdings" pitchFamily="2" charset="2"/>
              <a:buChar char="v"/>
            </a:pPr>
            <a:r>
              <a:rPr lang="pl-PL" sz="28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bezpośrednie: </a:t>
            </a:r>
            <a:r>
              <a:rPr lang="pl-PL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7.500 zł – dla </a:t>
            </a:r>
            <a:r>
              <a:rPr lang="pl-PL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grantobiorców</a:t>
            </a:r>
            <a:r>
              <a:rPr lang="pl-PL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pl-PL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300 zł – świadectwo charakterystyki 			            energetycznej budynku</a:t>
            </a:r>
          </a:p>
          <a:p>
            <a:pPr marL="457200" lvl="0" indent="-457200">
              <a:spcAft>
                <a:spcPts val="0"/>
              </a:spcAft>
              <a:buFont typeface="Wingdings" pitchFamily="2" charset="2"/>
              <a:buChar char="v"/>
            </a:pPr>
            <a:r>
              <a:rPr lang="pl-PL" sz="28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pośrednie:</a:t>
            </a:r>
          </a:p>
          <a:p>
            <a:pPr marL="457200" lvl="0" indent="-457200">
              <a:spcAft>
                <a:spcPts val="0"/>
              </a:spcAft>
              <a:buAutoNum type="arabicPeriod"/>
            </a:pPr>
            <a:endParaRPr lang="pl-PL" sz="1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887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>
          <a:xfrm>
            <a:off x="428596" y="642918"/>
            <a:ext cx="8119688" cy="5251454"/>
          </a:xfrm>
        </p:spPr>
        <p:txBody>
          <a:bodyPr>
            <a:noAutofit/>
          </a:bodyPr>
          <a:lstStyle/>
          <a:p>
            <a:pPr marL="0" lvl="0" indent="0" algn="ctr">
              <a:spcAft>
                <a:spcPts val="0"/>
              </a:spcAft>
              <a:buNone/>
            </a:pPr>
            <a:r>
              <a:rPr lang="pl-PL" sz="4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Rozliczenie </a:t>
            </a:r>
            <a:r>
              <a:rPr lang="pl-PL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projektu </a:t>
            </a:r>
            <a:endParaRPr lang="pl-PL" sz="4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>
              <a:spcAft>
                <a:spcPts val="0"/>
              </a:spcAft>
              <a:buNone/>
            </a:pPr>
            <a:endParaRPr lang="pl-PL" sz="1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spcAft>
                <a:spcPts val="0"/>
              </a:spcAft>
              <a:buNone/>
            </a:pPr>
            <a:r>
              <a:rPr lang="pl-PL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będzie </a:t>
            </a:r>
            <a:r>
              <a:rPr lang="pl-PL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polegało na udokumentowaniu </a:t>
            </a:r>
            <a:r>
              <a:rPr lang="pl-PL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wykonania:</a:t>
            </a:r>
          </a:p>
          <a:p>
            <a:pPr marL="0" lvl="0" indent="0">
              <a:spcAft>
                <a:spcPts val="0"/>
              </a:spcAft>
              <a:buFont typeface="Wingdings" pitchFamily="2" charset="2"/>
              <a:buChar char="v"/>
            </a:pPr>
            <a:r>
              <a:rPr lang="pl-PL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świadectw </a:t>
            </a:r>
            <a:r>
              <a:rPr lang="pl-PL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charakterystyki energetycznej przez gminę </a:t>
            </a:r>
            <a:endParaRPr lang="pl-PL" sz="3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spcAft>
                <a:spcPts val="0"/>
              </a:spcAft>
              <a:buFont typeface="Wingdings" pitchFamily="2" charset="2"/>
              <a:buChar char="v"/>
            </a:pPr>
            <a:r>
              <a:rPr lang="pl-PL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wykonania </a:t>
            </a:r>
            <a:r>
              <a:rPr lang="pl-PL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przez ostatecznych odbiorców wymiany źródeł ciepła.</a:t>
            </a:r>
            <a:endParaRPr lang="pl-PL" sz="3200" b="1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02952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858424"/>
          </a:xfrm>
        </p:spPr>
        <p:txBody>
          <a:bodyPr>
            <a:normAutofit/>
          </a:bodyPr>
          <a:lstStyle/>
          <a:p>
            <a:pPr lvl="0"/>
            <a:r>
              <a:rPr lang="pl-PL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Trwałość projektu 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>
          <a:xfrm>
            <a:off x="500034" y="1428736"/>
            <a:ext cx="8429684" cy="5000660"/>
          </a:xfrm>
        </p:spPr>
        <p:txBody>
          <a:bodyPr>
            <a:noAutofit/>
          </a:bodyPr>
          <a:lstStyle/>
          <a:p>
            <a:pPr marL="0" lvl="0" indent="0" algn="just">
              <a:spcAft>
                <a:spcPts val="0"/>
              </a:spcAft>
              <a:buNone/>
            </a:pPr>
            <a:r>
              <a:rPr lang="pl-PL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Inwestycja </a:t>
            </a:r>
            <a:r>
              <a:rPr lang="pl-PL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dofinansowana w ramach niniejszego naboru musi być utrzymywana przez </a:t>
            </a:r>
            <a:r>
              <a:rPr lang="pl-PL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 najmniej 5 lat od daty płatności końcowej </a:t>
            </a:r>
            <a:r>
              <a:rPr lang="pl-PL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 rzecz beneficjenta. </a:t>
            </a:r>
            <a:endParaRPr lang="pl-PL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spcAft>
                <a:spcPts val="0"/>
              </a:spcAft>
              <a:buNone/>
            </a:pPr>
            <a:endParaRPr lang="pl-PL" sz="2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spcAft>
                <a:spcPts val="0"/>
              </a:spcAft>
              <a:buNone/>
            </a:pPr>
            <a:r>
              <a:rPr lang="pl-PL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Zachowanie </a:t>
            </a:r>
            <a:r>
              <a:rPr lang="pl-PL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zasady trwałości </a:t>
            </a:r>
            <a:r>
              <a:rPr lang="pl-PL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oznacza, że nie może zajść którakolwiek z </a:t>
            </a:r>
            <a:r>
              <a:rPr lang="pl-PL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okoliczności:</a:t>
            </a:r>
          </a:p>
          <a:p>
            <a:pPr marL="0" lvl="0" indent="0">
              <a:spcAft>
                <a:spcPts val="0"/>
              </a:spcAft>
              <a:buFont typeface="Wingdings" pitchFamily="2" charset="2"/>
              <a:buChar char="v"/>
            </a:pPr>
            <a:r>
              <a:rPr lang="pl-PL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nieuprawnionych </a:t>
            </a:r>
            <a:r>
              <a:rPr lang="pl-PL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modyfikacji </a:t>
            </a:r>
            <a:r>
              <a:rPr lang="pl-PL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kotła umożliwiającego </a:t>
            </a:r>
            <a:r>
              <a:rPr lang="pl-PL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spalanie odpadów, </a:t>
            </a:r>
            <a:endParaRPr lang="pl-PL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lvl="0" indent="-514350">
              <a:spcAft>
                <a:spcPts val="0"/>
              </a:spcAft>
              <a:buFont typeface="Wingdings" pitchFamily="2" charset="2"/>
              <a:buChar char="v"/>
            </a:pPr>
            <a:r>
              <a:rPr lang="pl-PL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likwidacji/sprzedaży </a:t>
            </a:r>
            <a:r>
              <a:rPr lang="pl-PL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sfinansowanego źródła ciepła. </a:t>
            </a:r>
            <a:endParaRPr lang="pl-PL" sz="28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4100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>
          <a:xfrm>
            <a:off x="285720" y="1714488"/>
            <a:ext cx="8246720" cy="4946322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  <a:defRPr/>
            </a:pPr>
            <a:endParaRPr lang="pl-PL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ctr">
              <a:buNone/>
            </a:pPr>
            <a:endParaRPr lang="pl-PL" sz="2000" b="1" dirty="0" smtClean="0"/>
          </a:p>
        </p:txBody>
      </p:sp>
      <p:sp>
        <p:nvSpPr>
          <p:cNvPr id="6" name="Prostokąt 5"/>
          <p:cNvSpPr/>
          <p:nvPr/>
        </p:nvSpPr>
        <p:spPr>
          <a:xfrm>
            <a:off x="500034" y="928670"/>
            <a:ext cx="824786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Kwota </a:t>
            </a:r>
            <a:r>
              <a:rPr lang="pl-PL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środków przeznaczonych na dofinansowanie projektów </a:t>
            </a:r>
            <a:endParaRPr lang="pl-PL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pl-PL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 </a:t>
            </a:r>
            <a:r>
              <a:rPr lang="pl-PL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ramach </a:t>
            </a:r>
            <a:r>
              <a:rPr lang="pl-PL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konkursu 2.14 </a:t>
            </a:r>
          </a:p>
          <a:p>
            <a:pPr algn="ctr"/>
            <a:r>
              <a:rPr lang="pl-PL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wynosi łącznie </a:t>
            </a:r>
          </a:p>
          <a:p>
            <a:pPr algn="ctr"/>
            <a:r>
              <a:rPr lang="pl-PL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dla województwa zachodniopomorskiego</a:t>
            </a:r>
            <a:br>
              <a:rPr lang="pl-PL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15 462 000,00 </a:t>
            </a:r>
            <a:r>
              <a:rPr lang="pl-PL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PLN </a:t>
            </a:r>
            <a:endParaRPr lang="pl-PL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pl-PL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pl-PL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słownie: </a:t>
            </a:r>
            <a:r>
              <a:rPr lang="pl-PL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piętnaście milionów czterysta sześćdziesiąt dwa </a:t>
            </a:r>
            <a:r>
              <a:rPr lang="pl-PL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00/100 PLN ). </a:t>
            </a:r>
          </a:p>
        </p:txBody>
      </p:sp>
    </p:spTree>
    <p:extLst>
      <p:ext uri="{BB962C8B-B14F-4D97-AF65-F5344CB8AC3E}">
        <p14:creationId xmlns:p14="http://schemas.microsoft.com/office/powerpoint/2010/main" xmlns="" val="359589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pl-PL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Projekt powinien zakończyć się</a:t>
            </a:r>
          </a:p>
          <a:p>
            <a:pPr algn="ctr">
              <a:buNone/>
            </a:pPr>
            <a:r>
              <a:rPr lang="pl-PL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 terminie do </a:t>
            </a:r>
            <a:r>
              <a:rPr lang="pl-PL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31.12.2023 r.</a:t>
            </a:r>
            <a:endParaRPr lang="pl-PL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Zakończenie projektu</a:t>
            </a:r>
            <a:endParaRPr lang="pl-PL" sz="4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AFF45-C9AB-47FA-8F05-961AB67F34BC}" type="slidenum">
              <a:rPr lang="pl-PL" smtClean="0"/>
              <a:pPr/>
              <a:t>21</a:t>
            </a:fld>
            <a:endParaRPr lang="pl-PL" dirty="0"/>
          </a:p>
        </p:txBody>
      </p:sp>
      <p:sp>
        <p:nvSpPr>
          <p:cNvPr id="11" name="Prostokąt 10"/>
          <p:cNvSpPr/>
          <p:nvPr/>
        </p:nvSpPr>
        <p:spPr>
          <a:xfrm>
            <a:off x="1857356" y="3286124"/>
            <a:ext cx="5832646" cy="86409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15" name="pole tekstowe 14"/>
          <p:cNvSpPr txBox="1"/>
          <p:nvPr/>
        </p:nvSpPr>
        <p:spPr>
          <a:xfrm>
            <a:off x="1785918" y="3214686"/>
            <a:ext cx="56886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l-PL" b="1" dirty="0" smtClean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pPr algn="ctr"/>
            <a:r>
              <a:rPr lang="pl-PL" b="1" dirty="0" smtClean="0">
                <a:latin typeface="Georgia" panose="02040502050405020303" pitchFamily="18" charset="0"/>
              </a:rPr>
              <a:t>Dziękujemy za uwagę </a:t>
            </a:r>
          </a:p>
          <a:p>
            <a:pPr algn="ctr"/>
            <a:endParaRPr lang="pl-PL" b="1" dirty="0">
              <a:latin typeface="Georgia" panose="02040502050405020303" pitchFamily="18" charset="0"/>
            </a:endParaRPr>
          </a:p>
        </p:txBody>
      </p:sp>
      <p:sp>
        <p:nvSpPr>
          <p:cNvPr id="16" name="pole tekstowe 15"/>
          <p:cNvSpPr txBox="1"/>
          <p:nvPr/>
        </p:nvSpPr>
        <p:spPr>
          <a:xfrm>
            <a:off x="1547664" y="1988840"/>
            <a:ext cx="184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pl-PL" b="1" dirty="0" smtClean="0">
              <a:latin typeface="Georgia" panose="02040502050405020303" pitchFamily="18" charset="0"/>
            </a:endParaRPr>
          </a:p>
        </p:txBody>
      </p:sp>
      <p:sp>
        <p:nvSpPr>
          <p:cNvPr id="18" name="pole tekstowe 17"/>
          <p:cNvSpPr txBox="1"/>
          <p:nvPr/>
        </p:nvSpPr>
        <p:spPr>
          <a:xfrm>
            <a:off x="4211960" y="211507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2282145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>
          <a:xfrm>
            <a:off x="428596" y="1142984"/>
            <a:ext cx="8247860" cy="459312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pl-PL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 ramach niniejszego konkursu </a:t>
            </a:r>
            <a:endParaRPr lang="pl-PL" sz="3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l-PL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ustala się maksymalną wartość dofinansowania</a:t>
            </a:r>
          </a:p>
          <a:p>
            <a:pPr marL="0" indent="0" algn="ctr">
              <a:buNone/>
            </a:pPr>
            <a:r>
              <a:rPr lang="pl-PL" sz="3600" b="1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pl-PL" sz="36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312 500 </a:t>
            </a:r>
            <a:r>
              <a:rPr lang="pl-PL" sz="3600" b="1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PLN </a:t>
            </a:r>
            <a:r>
              <a:rPr lang="pl-PL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(na gminę).</a:t>
            </a:r>
          </a:p>
          <a:p>
            <a:pPr marL="0" indent="0" algn="ctr">
              <a:buNone/>
            </a:pPr>
            <a:endParaRPr lang="pl-PL" sz="11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l-PL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Dofinansowane będą przedsięwzięcia inwestycyjne z zakresu likwidacji „niskiej emisji”, </a:t>
            </a:r>
            <a:r>
              <a:rPr lang="pl-PL" sz="2800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obejmujące wymianę starych kotłów, pieców, urządzeń grzewczych oraz realizację przyłączy do sieci ciepłowniczej </a:t>
            </a:r>
            <a:r>
              <a:rPr lang="pl-PL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(jedynie w przypadku opłacalności ekonomicznej przyłączenia).</a:t>
            </a:r>
          </a:p>
        </p:txBody>
      </p:sp>
    </p:spTree>
    <p:extLst>
      <p:ext uri="{BB962C8B-B14F-4D97-AF65-F5344CB8AC3E}">
        <p14:creationId xmlns:p14="http://schemas.microsoft.com/office/powerpoint/2010/main" xmlns="" val="3659004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>
          <a:xfrm>
            <a:off x="642910" y="1571612"/>
            <a:ext cx="8001056" cy="37148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5000"/>
              </a:lnSpc>
              <a:buNone/>
            </a:pPr>
            <a:r>
              <a:rPr lang="pl-PL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 ramach konkursu wsparcie mogą uzyskać typy projektów dotyczące </a:t>
            </a:r>
            <a:r>
              <a:rPr lang="pl-PL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wymiany źródeł ciepła na mniej emisyjne w indywidualnych gospodarstwach domowych </a:t>
            </a:r>
            <a:r>
              <a:rPr lang="pl-PL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pl-PL" sz="3200" b="1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zarówno w domach jednorodzinnych i wielorodzinnych</a:t>
            </a:r>
            <a:r>
              <a:rPr lang="pl-PL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pl-PL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opartą na paliwie stałym. </a:t>
            </a:r>
          </a:p>
          <a:p>
            <a:pPr marL="0" indent="0" algn="just">
              <a:lnSpc>
                <a:spcPct val="115000"/>
              </a:lnSpc>
              <a:buNone/>
            </a:pPr>
            <a:endParaRPr lang="pl-PL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32846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>
          <a:xfrm>
            <a:off x="179512" y="1412776"/>
            <a:ext cx="8964488" cy="4151384"/>
          </a:xfrm>
        </p:spPr>
        <p:txBody>
          <a:bodyPr>
            <a:noAutofit/>
          </a:bodyPr>
          <a:lstStyle/>
          <a:p>
            <a:pPr algn="ctr"/>
            <a:r>
              <a:rPr lang="pl-PL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Budynek jednorodzinny </a:t>
            </a:r>
            <a:br>
              <a:rPr lang="pl-PL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pl-PL" sz="1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pl-PL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budynek wolnostojący albo budynek w zabudowie bliźniaczej, szeregowej lub grupowej, służący zaspokajaniu potrzeb mieszkaniowych, stanowiący konstrukcyjnie samodzielną całość, w którym dopuszcza się wydzielenie nie więcej niż dwóch lokali </a:t>
            </a:r>
            <a:r>
              <a:rPr lang="pl-PL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mieszkalnych.</a:t>
            </a:r>
            <a:endParaRPr lang="pl-PL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>
          <a:xfrm>
            <a:off x="179512" y="908720"/>
            <a:ext cx="8390166" cy="4656580"/>
          </a:xfrm>
        </p:spPr>
        <p:txBody>
          <a:bodyPr/>
          <a:lstStyle/>
          <a:p>
            <a:endParaRPr lang="pl-PL" dirty="0" smtClean="0"/>
          </a:p>
          <a:p>
            <a:pPr algn="ctr"/>
            <a:r>
              <a:rPr lang="pl-PL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Lokal mieszkalny </a:t>
            </a:r>
          </a:p>
          <a:p>
            <a:pPr>
              <a:buNone/>
            </a:pPr>
            <a:r>
              <a:rPr lang="pl-PL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pl-PL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zespół pomieszczeń mieszkalnych i pomocniczych, </a:t>
            </a:r>
            <a:r>
              <a:rPr lang="pl-PL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mający odrębne wejście,</a:t>
            </a:r>
            <a:r>
              <a:rPr lang="pl-PL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wydzielony stałymi przegrodami budowlanymi, umożliwiający stały pobyt ludzi i prowadzenie samodzielnego gospodarstwa domowego. </a:t>
            </a:r>
          </a:p>
          <a:p>
            <a:endParaRPr lang="pl-PL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>
          <a:xfrm>
            <a:off x="500035" y="1571612"/>
            <a:ext cx="7780366" cy="4554551"/>
          </a:xfrm>
        </p:spPr>
        <p:txBody>
          <a:bodyPr/>
          <a:lstStyle/>
          <a:p>
            <a:pPr marL="0" lvl="0" indent="0" algn="just">
              <a:spcAft>
                <a:spcPts val="0"/>
              </a:spcAft>
              <a:buNone/>
            </a:pPr>
            <a:endParaRPr lang="pl-PL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>
              <a:spcAft>
                <a:spcPts val="0"/>
              </a:spcAft>
              <a:buNone/>
            </a:pPr>
            <a:r>
              <a:rPr lang="pl-PL" sz="3600" b="1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Nie ma możliwości uzyskania grantu na domy jednorodzinne, </a:t>
            </a:r>
          </a:p>
          <a:p>
            <a:pPr marL="0" lvl="0" indent="0" algn="ctr">
              <a:spcAft>
                <a:spcPts val="0"/>
              </a:spcAft>
              <a:buNone/>
            </a:pPr>
            <a:r>
              <a:rPr lang="pl-PL" sz="3600" b="1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 których prowadzona jest </a:t>
            </a:r>
          </a:p>
          <a:p>
            <a:pPr marL="0" lvl="0" indent="0" algn="ctr">
              <a:spcAft>
                <a:spcPts val="0"/>
              </a:spcAft>
              <a:buNone/>
            </a:pPr>
            <a:r>
              <a:rPr lang="pl-PL" sz="3600" b="1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działalność gospodarcza.</a:t>
            </a:r>
            <a:endParaRPr lang="pl-PL" sz="3600" b="1" dirty="0" smtClean="0">
              <a:solidFill>
                <a:srgbClr val="99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>
          <a:xfrm>
            <a:off x="285720" y="285728"/>
            <a:ext cx="8501121" cy="635798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pl-PL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Projekt może dotyczyć jedynie</a:t>
            </a:r>
            <a:r>
              <a:rPr lang="pl-PL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pl-PL" sz="3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likwidacji źródeł ciepła opartego o spalanie węgla (</a:t>
            </a:r>
            <a:r>
              <a:rPr lang="pl-PL" sz="3200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piece lub kotły węglowe</a:t>
            </a:r>
            <a:r>
              <a:rPr lang="pl-PL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pPr>
              <a:buNone/>
            </a:pPr>
            <a:r>
              <a:rPr lang="pl-PL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</a:p>
          <a:p>
            <a:r>
              <a:rPr lang="pl-PL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podłączenie do istniejącej sieci ciepłowniczej </a:t>
            </a:r>
          </a:p>
          <a:p>
            <a:pPr>
              <a:buNone/>
            </a:pPr>
            <a:r>
              <a:rPr lang="pl-PL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lub </a:t>
            </a:r>
          </a:p>
          <a:p>
            <a:r>
              <a:rPr lang="pl-PL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zastąpienie zlikwidowanego źródła nową jednostką wytwarzania energii cieplnej.</a:t>
            </a:r>
            <a:endParaRPr lang="pl-PL" sz="3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>
          <a:xfrm>
            <a:off x="428596" y="928670"/>
            <a:ext cx="8358245" cy="571504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l-PL" sz="3200" dirty="0" smtClean="0"/>
              <a:t>*  </a:t>
            </a:r>
            <a:r>
              <a:rPr lang="pl-PL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wykonanie demontażu indywidualnych kotłowni lub palenisk węglowych;</a:t>
            </a:r>
          </a:p>
          <a:p>
            <a:r>
              <a:rPr lang="pl-PL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zakup i montaż nowego źródła ogrzewania (tzn. nie ma możliwości instalacji i kwalifikowania używanych środków trwałych);</a:t>
            </a:r>
          </a:p>
          <a:p>
            <a:r>
              <a:rPr lang="pl-PL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wykonanie wewnętrznej instalacji </a:t>
            </a:r>
            <a:r>
              <a:rPr lang="pl-PL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c.o</a:t>
            </a:r>
            <a:r>
              <a:rPr lang="pl-PL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lub instalacji gazowej lub instalacji elektrycznej;</a:t>
            </a:r>
          </a:p>
          <a:p>
            <a:r>
              <a:rPr lang="pl-PL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nabycie materiałów lub robót budowlanych</a:t>
            </a:r>
            <a:r>
              <a:rPr lang="pl-PL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pl-PL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58204" cy="1018970"/>
          </a:xfrm>
        </p:spPr>
        <p:txBody>
          <a:bodyPr>
            <a:normAutofit fontScale="90000"/>
          </a:bodyPr>
          <a:lstStyle/>
          <a:p>
            <a:r>
              <a:rPr lang="pl-PL" sz="49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Przeznaczenie Grantu:</a:t>
            </a:r>
            <a:r>
              <a:rPr lang="pl-P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pl-PL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ształt fali">
  <a:themeElements>
    <a:clrScheme name="Kształt fali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Kształt fali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Kształt fal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6039</TotalTime>
  <Words>731</Words>
  <Application>Microsoft Office PowerPoint</Application>
  <PresentationFormat>Pokaz na ekranie (4:3)</PresentationFormat>
  <Paragraphs>100</Paragraphs>
  <Slides>21</Slides>
  <Notes>1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21</vt:i4>
      </vt:variant>
    </vt:vector>
  </HeadingPairs>
  <TitlesOfParts>
    <vt:vector size="22" baseType="lpstr">
      <vt:lpstr>Kształt fali</vt:lpstr>
      <vt:lpstr>Slajd 1</vt:lpstr>
      <vt:lpstr>Slajd 2</vt:lpstr>
      <vt:lpstr>Slajd 3</vt:lpstr>
      <vt:lpstr>Slajd 4</vt:lpstr>
      <vt:lpstr>Slajd 5</vt:lpstr>
      <vt:lpstr>Slajd 6</vt:lpstr>
      <vt:lpstr>Slajd 7</vt:lpstr>
      <vt:lpstr>Slajd 8</vt:lpstr>
      <vt:lpstr>Przeznaczenie Grantu: </vt:lpstr>
      <vt:lpstr>Przeznaczenie grantu c.d.</vt:lpstr>
      <vt:lpstr>Slajd 11</vt:lpstr>
      <vt:lpstr>Zmiana systemu ogrzewania c.d.</vt:lpstr>
      <vt:lpstr>Slajd 13</vt:lpstr>
      <vt:lpstr>Slajd 14</vt:lpstr>
      <vt:lpstr>Slajd 15</vt:lpstr>
      <vt:lpstr>Slajd 16</vt:lpstr>
      <vt:lpstr> Kwalifikowalność wydatków  </vt:lpstr>
      <vt:lpstr>Slajd 18</vt:lpstr>
      <vt:lpstr>Trwałość projektu </vt:lpstr>
      <vt:lpstr>Zakończenie projektu</vt:lpstr>
      <vt:lpstr>Slajd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Joanna Grosicka</dc:creator>
  <cp:keywords>17</cp:keywords>
  <cp:lastModifiedBy>pw</cp:lastModifiedBy>
  <cp:revision>636</cp:revision>
  <cp:lastPrinted>2017-07-14T05:48:01Z</cp:lastPrinted>
  <dcterms:created xsi:type="dcterms:W3CDTF">2016-10-03T09:58:31Z</dcterms:created>
  <dcterms:modified xsi:type="dcterms:W3CDTF">2019-06-11T08:26:37Z</dcterms:modified>
</cp:coreProperties>
</file>